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8"/>
  </p:notesMasterIdLst>
  <p:sldIdLst>
    <p:sldId id="304" r:id="rId2"/>
    <p:sldId id="257" r:id="rId3"/>
    <p:sldId id="278" r:id="rId4"/>
    <p:sldId id="279" r:id="rId5"/>
    <p:sldId id="280" r:id="rId6"/>
    <p:sldId id="281" r:id="rId7"/>
    <p:sldId id="265" r:id="rId8"/>
    <p:sldId id="305" r:id="rId9"/>
    <p:sldId id="258" r:id="rId10"/>
    <p:sldId id="259" r:id="rId11"/>
    <p:sldId id="260" r:id="rId12"/>
    <p:sldId id="306" r:id="rId13"/>
    <p:sldId id="262" r:id="rId14"/>
    <p:sldId id="264" r:id="rId15"/>
    <p:sldId id="307" r:id="rId16"/>
    <p:sldId id="263" r:id="rId17"/>
    <p:sldId id="267" r:id="rId18"/>
    <p:sldId id="270" r:id="rId19"/>
    <p:sldId id="308" r:id="rId20"/>
    <p:sldId id="272" r:id="rId21"/>
    <p:sldId id="309" r:id="rId22"/>
    <p:sldId id="310" r:id="rId23"/>
    <p:sldId id="274" r:id="rId24"/>
    <p:sldId id="275" r:id="rId25"/>
    <p:sldId id="276" r:id="rId26"/>
    <p:sldId id="287" r:id="rId2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–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B9631B5-78F2-41C9-869B-9F39066F8104}" styleName="Medium Style 3 - 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979" autoAdjust="0"/>
    <p:restoredTop sz="94713"/>
  </p:normalViewPr>
  <p:slideViewPr>
    <p:cSldViewPr snapToGrid="0">
      <p:cViewPr varScale="1">
        <p:scale>
          <a:sx n="58" d="100"/>
          <a:sy n="58" d="100"/>
        </p:scale>
        <p:origin x="80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01D6BB8-7BA2-7C46-87E1-DDD1934258A8}" type="datetimeFigureOut">
              <a:rPr lang="en-US" smtClean="0"/>
              <a:t>3/16/2022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0549741-E02B-DB43-8E87-8AB7CD36FE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72636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0549741-E02B-DB43-8E87-8AB7CD36FED1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883305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Another important complication that may arise near or end of febrile phase-warning signs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0549741-E02B-DB43-8E87-8AB7CD36FED1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071070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Shock management will be elaborated in lecture 7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0549741-E02B-DB43-8E87-8AB7CD36FED1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61647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20834" y="1346946"/>
            <a:ext cx="10222992" cy="80683"/>
          </a:xfrm>
          <a:prstGeom prst="rect">
            <a:avLst/>
          </a:prstGeom>
          <a:blipFill dpi="0" rotWithShape="1">
            <a:blip r:embed="rId2">
              <a:alphaModFix amt="8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0834" y="4282762"/>
            <a:ext cx="10222992" cy="80683"/>
          </a:xfrm>
          <a:prstGeom prst="rect">
            <a:avLst/>
          </a:prstGeom>
          <a:blipFill dpi="0" rotWithShape="1">
            <a:blip r:embed="rId2">
              <a:alphaModFix amt="8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175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920834" y="1484779"/>
            <a:ext cx="10222992" cy="2743200"/>
          </a:xfrm>
          <a:prstGeom prst="rect">
            <a:avLst/>
          </a:prstGeom>
          <a:blipFill dpi="0" rotWithShape="1">
            <a:blip r:embed="rId2">
              <a:alphaModFix amt="8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10" name="Group 9"/>
          <p:cNvGrpSpPr/>
          <p:nvPr/>
        </p:nvGrpSpPr>
        <p:grpSpPr>
          <a:xfrm>
            <a:off x="9649215" y="4068923"/>
            <a:ext cx="1080904" cy="1080902"/>
            <a:chOff x="9685338" y="4460675"/>
            <a:chExt cx="1080904" cy="1080902"/>
          </a:xfrm>
        </p:grpSpPr>
        <p:sp>
          <p:nvSpPr>
            <p:cNvPr id="11" name="Oval 10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2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2" name="Oval 11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51560" y="1432223"/>
            <a:ext cx="9966960" cy="3035808"/>
          </a:xfrm>
        </p:spPr>
        <p:txBody>
          <a:bodyPr anchor="ctr">
            <a:noAutofit/>
          </a:bodyPr>
          <a:lstStyle>
            <a:lvl1pPr algn="l">
              <a:lnSpc>
                <a:spcPct val="85000"/>
              </a:lnSpc>
              <a:defRPr sz="7200" b="1" cap="none" baseline="0">
                <a:blipFill dpi="0" rotWithShape="1">
                  <a:blip r:embed="rId4"/>
                  <a:srcRect/>
                  <a:tile tx="6350" ty="-127000" sx="65000" sy="64000" flip="none" algn="tl"/>
                </a:blip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9848" y="4389120"/>
            <a:ext cx="7891272" cy="1069848"/>
          </a:xfrm>
        </p:spPr>
        <p:txBody>
          <a:bodyPr>
            <a:normAutofit/>
          </a:bodyPr>
          <a:lstStyle>
            <a:lvl1pPr marL="0" indent="0" algn="l">
              <a:buNone/>
              <a:defRPr sz="2000" b="1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20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20B52C-30F6-4CFC-ADA7-EC1688FDD37D}" type="datetime1">
              <a:rPr lang="en-MY" smtClean="0"/>
              <a:t>16/3/2022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592733" y="4289334"/>
            <a:ext cx="1193868" cy="640080"/>
          </a:xfrm>
        </p:spPr>
        <p:txBody>
          <a:bodyPr/>
          <a:lstStyle>
            <a:lvl1pPr>
              <a:defRPr sz="2800" b="1"/>
            </a:lvl1pPr>
          </a:lstStyle>
          <a:p>
            <a:fld id="{6CB4805E-086F-46E6-BD18-BB79338A866C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6798374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C32843-7EA8-4A8C-B469-BD2FA4B3EA06}" type="datetime1">
              <a:rPr lang="en-MY" smtClean="0"/>
              <a:t>16/3/2022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B4805E-086F-46E6-BD18-BB79338A866C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7746463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533400"/>
            <a:ext cx="2552700" cy="56388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66800" y="533400"/>
            <a:ext cx="7505700" cy="56388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EFB729-8FFC-4980-B650-941CB9840676}" type="datetime1">
              <a:rPr lang="en-MY" smtClean="0"/>
              <a:t>16/3/2022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B4805E-086F-46E6-BD18-BB79338A866C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5720452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50903A-E547-42F8-9330-2E542C52FF9A}" type="datetime1">
              <a:rPr lang="en-MY" smtClean="0"/>
              <a:t>16/3/2022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B4805E-086F-46E6-BD18-BB79338A866C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1879533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4917989"/>
            <a:ext cx="12192000" cy="1940010"/>
          </a:xfrm>
          <a:prstGeom prst="rect">
            <a:avLst/>
          </a:prstGeom>
          <a:blipFill dpi="0" rotWithShape="1">
            <a:blip r:embed="rId2">
              <a:alphaModFix amt="8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67128" y="1225296"/>
            <a:ext cx="9281160" cy="3520440"/>
          </a:xfrm>
        </p:spPr>
        <p:txBody>
          <a:bodyPr anchor="ctr">
            <a:normAutofit/>
          </a:bodyPr>
          <a:lstStyle>
            <a:lvl1pPr>
              <a:lnSpc>
                <a:spcPct val="85000"/>
              </a:lnSpc>
              <a:defRPr sz="72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65774" y="5020056"/>
            <a:ext cx="9052560" cy="1066800"/>
          </a:xfrm>
        </p:spPr>
        <p:txBody>
          <a:bodyPr anchor="t">
            <a:normAutofit/>
          </a:bodyPr>
          <a:lstStyle>
            <a:lvl1pPr marL="0" indent="0">
              <a:buNone/>
              <a:defRPr sz="2000" b="1">
                <a:solidFill>
                  <a:schemeClr val="accent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593667" y="6272784"/>
            <a:ext cx="2644309" cy="365125"/>
          </a:xfrm>
        </p:spPr>
        <p:txBody>
          <a:bodyPr/>
          <a:lstStyle>
            <a:lvl1pPr>
              <a:defRPr>
                <a:solidFill>
                  <a:schemeClr val="accent2">
                    <a:lumMod val="50000"/>
                  </a:schemeClr>
                </a:solidFill>
              </a:defRPr>
            </a:lvl1pPr>
          </a:lstStyle>
          <a:p>
            <a:fld id="{C7B25DF1-78A2-48FD-982B-E9AF7620914E}" type="datetime1">
              <a:rPr lang="en-MY" smtClean="0"/>
              <a:t>16/3/2022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82708" y="6272784"/>
            <a:ext cx="6327648" cy="365125"/>
          </a:xfrm>
        </p:spPr>
        <p:txBody>
          <a:bodyPr/>
          <a:lstStyle>
            <a:lvl1pPr>
              <a:defRPr>
                <a:solidFill>
                  <a:schemeClr val="accent2">
                    <a:lumMod val="50000"/>
                  </a:schemeClr>
                </a:solidFill>
              </a:defRPr>
            </a:lvl1pPr>
          </a:lstStyle>
          <a:p>
            <a:endParaRPr lang="en-MY"/>
          </a:p>
        </p:txBody>
      </p:sp>
      <p:grpSp>
        <p:nvGrpSpPr>
          <p:cNvPr id="8" name="Group 7"/>
          <p:cNvGrpSpPr/>
          <p:nvPr/>
        </p:nvGrpSpPr>
        <p:grpSpPr>
          <a:xfrm>
            <a:off x="897399" y="2325848"/>
            <a:ext cx="1080904" cy="1080902"/>
            <a:chOff x="9685338" y="4460675"/>
            <a:chExt cx="1080904" cy="1080902"/>
          </a:xfrm>
        </p:grpSpPr>
        <p:sp>
          <p:nvSpPr>
            <p:cNvPr id="9" name="Oval 8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2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3702" y="2506133"/>
            <a:ext cx="1188298" cy="720332"/>
          </a:xfrm>
        </p:spPr>
        <p:txBody>
          <a:bodyPr/>
          <a:lstStyle>
            <a:lvl1pPr>
              <a:defRPr sz="2800"/>
            </a:lvl1pPr>
          </a:lstStyle>
          <a:p>
            <a:fld id="{6CB4805E-086F-46E6-BD18-BB79338A866C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5244404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9848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64224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19C9BF-AB01-4AC4-B95D-5E9137B9D70B}" type="datetime1">
              <a:rPr lang="en-MY" smtClean="0"/>
              <a:t>16/3/2022</a:t>
            </a:fld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B4805E-086F-46E6-BD18-BB79338A866C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37773399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64224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64224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F6AB6F-4E5B-4DC5-86DB-16C9F5A8A188}" type="datetime1">
              <a:rPr lang="en-MY" smtClean="0"/>
              <a:t>16/3/2022</a:t>
            </a:fld>
            <a:endParaRPr lang="en-MY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B4805E-086F-46E6-BD18-BB79338A866C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21924312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BD125D-E7A8-4BBB-82C2-5E677A8C134F}" type="datetime1">
              <a:rPr lang="en-MY" smtClean="0"/>
              <a:t>16/3/2022</a:t>
            </a:fld>
            <a:endParaRPr lang="en-MY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B4805E-086F-46E6-BD18-BB79338A866C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8263535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B68D05-D939-4F7F-BF50-C7C663427BDB}" type="datetime1">
              <a:rPr lang="en-MY" smtClean="0"/>
              <a:t>16/3/2022</a:t>
            </a:fld>
            <a:endParaRPr lang="en-MY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B4805E-086F-46E6-BD18-BB79338A866C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5363920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0"/>
            <a:ext cx="6711696" cy="5020056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2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631101-B378-40E4-BE02-7A4261B9A7AF}" type="datetime1">
              <a:rPr lang="en-MY" smtClean="0"/>
              <a:t>16/3/2022</a:t>
            </a:fld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10" name="Oval 9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2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1" name="Oval 10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B4805E-086F-46E6-BD18-BB79338A866C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26636491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8303740" cy="6858000"/>
          </a:xfrm>
          <a:solidFill>
            <a:schemeClr val="tx2">
              <a:lumMod val="20000"/>
              <a:lumOff val="80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2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fld id="{7C08445B-572C-43D5-8893-82EF25635CDC}" type="datetime1">
              <a:rPr lang="en-MY" smtClean="0"/>
              <a:t>16/3/2022</a:t>
            </a:fld>
            <a:endParaRPr lang="en-MY"/>
          </a:p>
        </p:txBody>
      </p:sp>
      <p:grpSp>
        <p:nvGrpSpPr>
          <p:cNvPr id="8" name="Group 7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9" name="Oval 8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2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B4805E-086F-46E6-BD18-BB79338A866C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5065956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">
          <a:fgClr>
            <a:schemeClr val="accent4">
              <a:lumMod val="40000"/>
              <a:lumOff val="60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9848" y="484632"/>
            <a:ext cx="10058400" cy="16093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121408"/>
            <a:ext cx="10058400" cy="40507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964424" y="6272784"/>
            <a:ext cx="32735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accent2">
                    <a:lumMod val="50000"/>
                  </a:schemeClr>
                </a:solidFill>
              </a:defRPr>
            </a:lvl1pPr>
          </a:lstStyle>
          <a:p>
            <a:fld id="{9F2993E8-50DB-4D3D-998B-F68A7B1B008C}" type="datetime1">
              <a:rPr lang="en-MY" smtClean="0"/>
              <a:t>16/3/2022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88136" y="6272784"/>
            <a:ext cx="63276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accent2">
                    <a:lumMod val="50000"/>
                  </a:schemeClr>
                </a:solidFill>
              </a:defRPr>
            </a:lvl1pPr>
          </a:lstStyle>
          <a:p>
            <a:endParaRPr lang="en-MY"/>
          </a:p>
        </p:txBody>
      </p:sp>
      <p:grpSp>
        <p:nvGrpSpPr>
          <p:cNvPr id="7" name="Group 6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8" name="Oval 7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13">
                <a:duotone>
                  <a:schemeClr val="accent2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14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9" name="Oval 8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11128" y="6272784"/>
            <a:ext cx="6400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1">
                <a:solidFill>
                  <a:srgbClr val="FFFFFF"/>
                </a:solidFill>
                <a:latin typeface="+mj-lt"/>
              </a:defRPr>
            </a:lvl1pPr>
          </a:lstStyle>
          <a:p>
            <a:fld id="{6CB4805E-086F-46E6-BD18-BB79338A866C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3509742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800" b="1" kern="1200" cap="none" baseline="0">
          <a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tile tx="6350" ty="-127000" sx="65000" sy="64000" flip="none" algn="tl"/>
          </a:blip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2"/>
        </a:buClr>
        <a:buSzPct val="85000"/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2"/>
        </a:buClr>
        <a:buSzPct val="85000"/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2"/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2"/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2"/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2"/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2"/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2"/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2"/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>
            <a:extLst>
              <a:ext uri="{FF2B5EF4-FFF2-40B4-BE49-F238E27FC236}">
                <a16:creationId xmlns:a16="http://schemas.microsoft.com/office/drawing/2014/main" id="{07DB4ABD-088F-4988-B8C0-33BFA3CE7E9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51560" y="1432223"/>
            <a:ext cx="7377545" cy="2857111"/>
          </a:xfrm>
        </p:spPr>
        <p:txBody>
          <a:bodyPr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4000" dirty="0"/>
              <a:t>MANAGEMENT OF DENGUE (PART 2)</a:t>
            </a:r>
            <a:br>
              <a:rPr lang="en-US" sz="4000" dirty="0"/>
            </a:br>
            <a:br>
              <a:rPr lang="en-US" sz="4000" dirty="0"/>
            </a:br>
            <a:r>
              <a:rPr lang="en-US" sz="2800" dirty="0"/>
              <a:t>Dr. </a:t>
            </a:r>
            <a:r>
              <a:rPr lang="en-US" sz="2800" dirty="0" err="1"/>
              <a:t>Suhaimi</a:t>
            </a:r>
            <a:r>
              <a:rPr lang="en-US" sz="2800" dirty="0"/>
              <a:t> Mahmud</a:t>
            </a:r>
            <a:br>
              <a:rPr lang="en-US" sz="2800" dirty="0"/>
            </a:br>
            <a:r>
              <a:rPr lang="en-US" sz="2800" dirty="0"/>
              <a:t>Consultant Emergency Physician</a:t>
            </a:r>
            <a:br>
              <a:rPr lang="en-US" sz="2800" dirty="0"/>
            </a:br>
            <a:r>
              <a:rPr lang="en-US" sz="2800" dirty="0"/>
              <a:t>Hospital </a:t>
            </a:r>
            <a:r>
              <a:rPr lang="en-US" sz="2800" dirty="0" err="1"/>
              <a:t>Tuanku</a:t>
            </a:r>
            <a:r>
              <a:rPr lang="en-US" sz="2800" dirty="0"/>
              <a:t> Jaafar</a:t>
            </a:r>
            <a:endParaRPr lang="en-US" sz="4000" dirty="0"/>
          </a:p>
        </p:txBody>
      </p:sp>
      <p:sp>
        <p:nvSpPr>
          <p:cNvPr id="7171" name="Subtitle 2">
            <a:extLst>
              <a:ext uri="{FF2B5EF4-FFF2-40B4-BE49-F238E27FC236}">
                <a16:creationId xmlns:a16="http://schemas.microsoft.com/office/drawing/2014/main" id="{844BB30E-B331-492B-B9B6-2D781EC318B3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914400" y="4389438"/>
            <a:ext cx="8636000" cy="1511300"/>
          </a:xfrm>
        </p:spPr>
        <p:txBody>
          <a:bodyPr/>
          <a:lstStyle/>
          <a:p>
            <a:pPr eaLnBrk="1" hangingPunct="1">
              <a:lnSpc>
                <a:spcPct val="100000"/>
              </a:lnSpc>
              <a:spcBef>
                <a:spcPct val="0"/>
              </a:spcBef>
            </a:pPr>
            <a:r>
              <a:rPr lang="en-US" altLang="en-US" sz="2800">
                <a:solidFill>
                  <a:srgbClr val="660066"/>
                </a:solidFill>
                <a:latin typeface="Bahnschrift SemiBold SemiConden" panose="020B0502040204020203" pitchFamily="34" charset="0"/>
              </a:rPr>
              <a:t>TRAINING OF CORE TRAINERS 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</a:pPr>
            <a:r>
              <a:rPr lang="en-US" altLang="en-US" sz="2800">
                <a:solidFill>
                  <a:srgbClr val="660066"/>
                </a:solidFill>
                <a:latin typeface="Bahnschrift SemiBold SemiConden" panose="020B0502040204020203" pitchFamily="34" charset="0"/>
              </a:rPr>
              <a:t>CPG MANAGEMENT OF DENGUE IN CHILDREN 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</a:pPr>
            <a:r>
              <a:rPr lang="en-US" altLang="en-US" sz="2800">
                <a:solidFill>
                  <a:srgbClr val="660066"/>
                </a:solidFill>
                <a:latin typeface="Bahnschrift SemiBold SemiConden" panose="020B0502040204020203" pitchFamily="34" charset="0"/>
              </a:rPr>
              <a:t>(SECOND EDITION)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8C69670-634C-4C28-B80E-943A49DFF3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DB5068F-228D-4FEF-A349-B47B6A72C26A}" type="slidenum">
              <a:rPr lang="en-US"/>
              <a:pPr>
                <a:defRPr/>
              </a:pPr>
              <a:t>1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7100E86-380E-4F3D-BB4E-7131BFB2223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78813" y="669925"/>
            <a:ext cx="3543300" cy="54578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5A1B8A0-B130-4759-8116-482F4A0CB52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4825" y="2121408"/>
            <a:ext cx="11182869" cy="4050792"/>
          </a:xfrm>
        </p:spPr>
        <p:txBody>
          <a:bodyPr>
            <a:normAutofit/>
          </a:bodyPr>
          <a:lstStyle/>
          <a:p>
            <a:pPr marL="365125" indent="-365125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Rapid  </a:t>
            </a:r>
            <a:r>
              <a:rPr lang="en-US" sz="3200" dirty="0" err="1">
                <a:latin typeface="Arial" panose="020B0604020202020204" pitchFamily="34" charset="0"/>
                <a:cs typeface="Arial" panose="020B0604020202020204" pitchFamily="34" charset="0"/>
              </a:rPr>
              <a:t>haemodynamic</a:t>
            </a: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  assessment  can  be  performed  at  bedside  using</a:t>
            </a:r>
          </a:p>
          <a:p>
            <a:pPr marL="714375" lvl="1" indent="-349250" algn="just">
              <a:lnSpc>
                <a:spcPct val="10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C (skin </a:t>
            </a:r>
            <a:r>
              <a:rPr lang="en-US" sz="2800" dirty="0" err="1">
                <a:latin typeface="Arial" panose="020B0604020202020204" pitchFamily="34" charset="0"/>
                <a:cs typeface="Arial" panose="020B0604020202020204" pitchFamily="34" charset="0"/>
              </a:rPr>
              <a:t>colour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marL="714375" lvl="1" indent="-349250" algn="just">
              <a:lnSpc>
                <a:spcPct val="10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C (CRT)</a:t>
            </a:r>
          </a:p>
          <a:p>
            <a:pPr marL="714375" lvl="1" indent="-349250" algn="just">
              <a:lnSpc>
                <a:spcPct val="10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T (extremities’ temperature)</a:t>
            </a:r>
          </a:p>
          <a:p>
            <a:pPr marL="714375" lvl="1" indent="-349250" algn="just">
              <a:lnSpc>
                <a:spcPct val="10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V (pulse volume) </a:t>
            </a:r>
          </a:p>
          <a:p>
            <a:pPr marL="714375" lvl="1" indent="-349250" algn="just">
              <a:lnSpc>
                <a:spcPct val="10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R (pulse rate)</a:t>
            </a:r>
            <a:endParaRPr lang="en-MY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24CB162-A016-4D74-8788-818A355B4F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B4805E-086F-46E6-BD18-BB79338A866C}" type="slidenum">
              <a:rPr lang="en-MY" smtClean="0"/>
              <a:t>10</a:t>
            </a:fld>
            <a:endParaRPr lang="en-MY"/>
          </a:p>
        </p:txBody>
      </p:sp>
      <p:sp>
        <p:nvSpPr>
          <p:cNvPr id="5" name="Title 3">
            <a:extLst>
              <a:ext uri="{FF2B5EF4-FFF2-40B4-BE49-F238E27FC236}">
                <a16:creationId xmlns:a16="http://schemas.microsoft.com/office/drawing/2014/main" id="{DE941060-E75E-48E7-B97F-0BCBD17AC1C9}"/>
              </a:ext>
            </a:extLst>
          </p:cNvPr>
          <p:cNvSpPr txBox="1">
            <a:spLocks/>
          </p:cNvSpPr>
          <p:nvPr/>
        </p:nvSpPr>
        <p:spPr>
          <a:xfrm>
            <a:off x="1446415" y="301757"/>
            <a:ext cx="10241279" cy="1306692"/>
          </a:xfrm>
          <a:prstGeom prst="rect">
            <a:avLst/>
          </a:prstGeom>
          <a:ln w="50800">
            <a:solidFill>
              <a:srgbClr val="660066"/>
            </a:solidFill>
          </a:ln>
        </p:spPr>
        <p:txBody>
          <a:bodyPr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800" b="1" kern="1200" cap="none" baseline="0">
                <a:blipFill>
                  <a:blip r:embed="rId2"/>
                  <a:tile tx="6350" ty="-127000" sx="65000" sy="64000" flip="none" algn="tl"/>
                </a:blip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00000"/>
              </a:lnSpc>
              <a:defRPr/>
            </a:pPr>
            <a:r>
              <a:rPr lang="en-MY" sz="4400" dirty="0"/>
              <a:t>In-patient Monitoring of Dengue -</a:t>
            </a:r>
            <a:r>
              <a:rPr lang="en-MY" sz="4400" baseline="-25000" dirty="0"/>
              <a:t>2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5DD1ACE-3A26-4B0B-A61E-8B76C929625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4825" y="301313"/>
            <a:ext cx="847725" cy="1306512"/>
          </a:xfrm>
          <a:prstGeom prst="rect">
            <a:avLst/>
          </a:prstGeom>
          <a:ln w="38100" cap="sq">
            <a:solidFill>
              <a:srgbClr val="660066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84525618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DB5427B-39E1-4A23-91F6-F6CB1942D4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B4805E-086F-46E6-BD18-BB79338A866C}" type="slidenum">
              <a:rPr lang="en-MY" smtClean="0"/>
              <a:t>11</a:t>
            </a:fld>
            <a:endParaRPr lang="en-MY"/>
          </a:p>
        </p:txBody>
      </p:sp>
      <p:sp>
        <p:nvSpPr>
          <p:cNvPr id="7" name="Title 3">
            <a:extLst>
              <a:ext uri="{FF2B5EF4-FFF2-40B4-BE49-F238E27FC236}">
                <a16:creationId xmlns:a16="http://schemas.microsoft.com/office/drawing/2014/main" id="{C3AEAC88-D9EE-464D-A1D4-D5AD8B93EB9C}"/>
              </a:ext>
            </a:extLst>
          </p:cNvPr>
          <p:cNvSpPr txBox="1">
            <a:spLocks/>
          </p:cNvSpPr>
          <p:nvPr/>
        </p:nvSpPr>
        <p:spPr>
          <a:xfrm>
            <a:off x="1446415" y="301757"/>
            <a:ext cx="3674225" cy="1306692"/>
          </a:xfrm>
          <a:prstGeom prst="rect">
            <a:avLst/>
          </a:prstGeom>
          <a:ln w="50800">
            <a:solidFill>
              <a:srgbClr val="660066"/>
            </a:solidFill>
          </a:ln>
        </p:spPr>
        <p:txBody>
          <a:bodyPr anchor="ctr">
            <a:normAutofit fontScale="850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800" b="1" kern="1200" cap="none" baseline="0">
                <a:blipFill>
                  <a:blip r:embed="rId2"/>
                  <a:tile tx="6350" ty="-127000" sx="65000" sy="64000" flip="none" algn="tl"/>
                </a:blip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00000"/>
              </a:lnSpc>
              <a:defRPr/>
            </a:pPr>
            <a:r>
              <a:rPr lang="en-MY" dirty="0"/>
              <a:t>Frequency of Monitoring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06F8792-E2D3-454D-A6F0-F520D58128E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4825" y="301313"/>
            <a:ext cx="847725" cy="1306512"/>
          </a:xfrm>
          <a:prstGeom prst="rect">
            <a:avLst/>
          </a:prstGeom>
          <a:ln w="38100" cap="sq">
            <a:solidFill>
              <a:srgbClr val="660066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C4AAE466-000B-4393-9B6C-9BA311E083A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43078" y="301313"/>
            <a:ext cx="6238545" cy="633659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85626318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DB5427B-39E1-4A23-91F6-F6CB1942D4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B4805E-086F-46E6-BD18-BB79338A866C}" type="slidenum">
              <a:rPr lang="en-MY" smtClean="0"/>
              <a:t>12</a:t>
            </a:fld>
            <a:endParaRPr lang="en-MY"/>
          </a:p>
        </p:txBody>
      </p:sp>
      <p:sp>
        <p:nvSpPr>
          <p:cNvPr id="7" name="Title 3">
            <a:extLst>
              <a:ext uri="{FF2B5EF4-FFF2-40B4-BE49-F238E27FC236}">
                <a16:creationId xmlns:a16="http://schemas.microsoft.com/office/drawing/2014/main" id="{C3AEAC88-D9EE-464D-A1D4-D5AD8B93EB9C}"/>
              </a:ext>
            </a:extLst>
          </p:cNvPr>
          <p:cNvSpPr txBox="1">
            <a:spLocks/>
          </p:cNvSpPr>
          <p:nvPr/>
        </p:nvSpPr>
        <p:spPr>
          <a:xfrm>
            <a:off x="1446415" y="301757"/>
            <a:ext cx="3674225" cy="1306692"/>
          </a:xfrm>
          <a:prstGeom prst="rect">
            <a:avLst/>
          </a:prstGeom>
          <a:ln w="50800">
            <a:solidFill>
              <a:srgbClr val="660066"/>
            </a:solidFill>
          </a:ln>
        </p:spPr>
        <p:txBody>
          <a:bodyPr anchor="ctr">
            <a:normAutofit fontScale="850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800" b="1" kern="1200" cap="none" baseline="0">
                <a:blipFill>
                  <a:blip r:embed="rId2"/>
                  <a:tile tx="6350" ty="-127000" sx="65000" sy="64000" flip="none" algn="tl"/>
                </a:blip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00000"/>
              </a:lnSpc>
              <a:defRPr/>
            </a:pPr>
            <a:r>
              <a:rPr lang="en-MY" dirty="0"/>
              <a:t>Frequency of Monitoring -</a:t>
            </a:r>
            <a:r>
              <a:rPr lang="en-MY" baseline="-25000" dirty="0"/>
              <a:t>2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06F8792-E2D3-454D-A6F0-F520D58128E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4825" y="301313"/>
            <a:ext cx="847725" cy="1306512"/>
          </a:xfrm>
          <a:prstGeom prst="rect">
            <a:avLst/>
          </a:prstGeom>
          <a:ln w="38100" cap="sq">
            <a:solidFill>
              <a:srgbClr val="660066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5AA63662-1FDA-4BB7-A81B-8D7A9CF0CB9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97630" y="143982"/>
            <a:ext cx="5991095" cy="657705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0309154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0FD2827-4201-4DEE-9753-AA6C5A34BC6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4825" y="2121408"/>
            <a:ext cx="11182869" cy="4050792"/>
          </a:xfrm>
        </p:spPr>
        <p:txBody>
          <a:bodyPr>
            <a:normAutofit fontScale="92500" lnSpcReduction="10000"/>
          </a:bodyPr>
          <a:lstStyle/>
          <a:p>
            <a:pPr marL="365125" indent="-365125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MY" sz="2800" b="0" i="0" dirty="0">
                <a:effectLst/>
                <a:latin typeface="Arial" panose="020B0604020202020204" pitchFamily="34" charset="0"/>
              </a:rPr>
              <a:t>prolonged and/or decompensated shock</a:t>
            </a:r>
          </a:p>
          <a:p>
            <a:pPr marL="365125" indent="-365125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MY" sz="2800" b="0" i="0" dirty="0">
              <a:effectLst/>
              <a:latin typeface="Arial" panose="020B0604020202020204" pitchFamily="34" charset="0"/>
            </a:endParaRPr>
          </a:p>
          <a:p>
            <a:pPr marL="365125" indent="-365125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MY" sz="2800" b="0" i="0" dirty="0">
                <a:effectLst/>
                <a:latin typeface="Arial" panose="020B0604020202020204" pitchFamily="34" charset="0"/>
              </a:rPr>
              <a:t>severe bleeding with severe disseminated intravascular coagulopathy</a:t>
            </a:r>
          </a:p>
          <a:p>
            <a:pPr marL="365125" indent="-365125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MY" sz="2800" b="0" i="0" dirty="0">
              <a:effectLst/>
              <a:latin typeface="Arial" panose="020B0604020202020204" pitchFamily="34" charset="0"/>
            </a:endParaRPr>
          </a:p>
          <a:p>
            <a:pPr marL="365125" indent="-365125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MY" sz="2800" b="0" i="0" dirty="0">
                <a:effectLst/>
                <a:latin typeface="Arial" panose="020B0604020202020204" pitchFamily="34" charset="0"/>
              </a:rPr>
              <a:t>fluid overload</a:t>
            </a:r>
          </a:p>
          <a:p>
            <a:pPr marL="365125" indent="-365125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MY" sz="2800" b="0" i="0" dirty="0">
              <a:effectLst/>
              <a:latin typeface="Arial" panose="020B0604020202020204" pitchFamily="34" charset="0"/>
            </a:endParaRPr>
          </a:p>
          <a:p>
            <a:pPr marL="365125" indent="-365125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MY" sz="2800" b="0" i="0" dirty="0">
                <a:effectLst/>
                <a:latin typeface="Arial" panose="020B0604020202020204" pitchFamily="34" charset="0"/>
              </a:rPr>
              <a:t>respiratory distress &amp; failure</a:t>
            </a:r>
          </a:p>
          <a:p>
            <a:pPr marL="365125" indent="-365125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MY" sz="2800" b="0" i="0" dirty="0">
              <a:effectLst/>
              <a:latin typeface="Arial" panose="020B0604020202020204" pitchFamily="34" charset="0"/>
            </a:endParaRPr>
          </a:p>
          <a:p>
            <a:pPr marL="365125" indent="-365125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MY" sz="2800" b="0" i="0" dirty="0">
                <a:effectLst/>
                <a:latin typeface="Arial" panose="020B0604020202020204" pitchFamily="34" charset="0"/>
              </a:rPr>
              <a:t>severe organ impairment (hepatic damage, renal impairment, cardiomyopathy, encephalopathy or encephalitis)</a:t>
            </a:r>
            <a:endParaRPr lang="en-MY" sz="28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78D9D87-2721-4596-9C3C-812FEFB79E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B4805E-086F-46E6-BD18-BB79338A866C}" type="slidenum">
              <a:rPr lang="en-MY" smtClean="0"/>
              <a:t>13</a:t>
            </a:fld>
            <a:endParaRPr lang="en-MY"/>
          </a:p>
        </p:txBody>
      </p:sp>
      <p:sp>
        <p:nvSpPr>
          <p:cNvPr id="5" name="Title 3">
            <a:extLst>
              <a:ext uri="{FF2B5EF4-FFF2-40B4-BE49-F238E27FC236}">
                <a16:creationId xmlns:a16="http://schemas.microsoft.com/office/drawing/2014/main" id="{05887B1A-6775-46C9-B1BF-E0E6CA0D7529}"/>
              </a:ext>
            </a:extLst>
          </p:cNvPr>
          <p:cNvSpPr txBox="1">
            <a:spLocks/>
          </p:cNvSpPr>
          <p:nvPr/>
        </p:nvSpPr>
        <p:spPr>
          <a:xfrm>
            <a:off x="1446415" y="301757"/>
            <a:ext cx="10241279" cy="1306692"/>
          </a:xfrm>
          <a:prstGeom prst="rect">
            <a:avLst/>
          </a:prstGeom>
          <a:ln w="50800">
            <a:solidFill>
              <a:srgbClr val="660066"/>
            </a:solidFill>
          </a:ln>
        </p:spPr>
        <p:txBody>
          <a:bodyPr anchor="ctr">
            <a:normAutofit fontScale="92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800" b="1" kern="1200" cap="none" baseline="0">
                <a:blipFill>
                  <a:blip r:embed="rId2"/>
                  <a:tile tx="6350" ty="-127000" sx="65000" sy="64000" flip="none" algn="tl"/>
                </a:blip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00000"/>
              </a:lnSpc>
              <a:defRPr/>
            </a:pPr>
            <a:r>
              <a:rPr lang="en-US" sz="4400" dirty="0">
                <a:latin typeface="Arial" panose="020B0604020202020204" pitchFamily="34" charset="0"/>
              </a:rPr>
              <a:t>Criteria for Pediatric Intensive Care Unit/ High Dependency Unit Referral</a:t>
            </a:r>
            <a:endParaRPr lang="en-MY" sz="440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1463593-6EE1-4287-B946-3829B30CB3A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4825" y="301313"/>
            <a:ext cx="847725" cy="1306512"/>
          </a:xfrm>
          <a:prstGeom prst="rect">
            <a:avLst/>
          </a:prstGeom>
          <a:ln w="38100" cap="sq">
            <a:solidFill>
              <a:srgbClr val="660066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04275295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A622CD-096F-4F8A-86A6-3A22FCD0BDF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4825" y="2121408"/>
            <a:ext cx="11182869" cy="4050792"/>
          </a:xfrm>
        </p:spPr>
        <p:txBody>
          <a:bodyPr>
            <a:normAutofit/>
          </a:bodyPr>
          <a:lstStyle/>
          <a:p>
            <a:pPr marL="365125" indent="-365125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MY" sz="3600" dirty="0">
                <a:latin typeface="Arial" panose="020B0604020202020204" pitchFamily="34" charset="0"/>
                <a:cs typeface="Arial" panose="020B0604020202020204" pitchFamily="34" charset="0"/>
              </a:rPr>
              <a:t>3 main objectives:</a:t>
            </a:r>
          </a:p>
          <a:p>
            <a:pPr marL="714375" indent="-349250" algn="just">
              <a:lnSpc>
                <a:spcPct val="10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en-US" sz="3200" b="0" i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replacement of plasma losses</a:t>
            </a:r>
          </a:p>
          <a:p>
            <a:pPr marL="714375" indent="-349250" algn="just">
              <a:lnSpc>
                <a:spcPct val="10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en-US" sz="3200" b="0" i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early recognition </a:t>
            </a: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&amp;</a:t>
            </a:r>
            <a:r>
              <a:rPr lang="en-US" sz="3200" b="0" i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treatment of </a:t>
            </a:r>
            <a:r>
              <a:rPr lang="en-US" sz="3200" b="0" i="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haemorrhage</a:t>
            </a:r>
            <a:endParaRPr lang="en-US" sz="3200" b="0" i="0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14375" indent="-349250" algn="just">
              <a:lnSpc>
                <a:spcPct val="10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en-US" sz="3200" b="0" i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prevention of fluid overload</a:t>
            </a:r>
            <a:endParaRPr lang="en-MY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BDBD7F2-8B15-4DCB-8831-29B99C2E3E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B4805E-086F-46E6-BD18-BB79338A866C}" type="slidenum">
              <a:rPr lang="en-MY" smtClean="0"/>
              <a:t>14</a:t>
            </a:fld>
            <a:endParaRPr lang="en-MY"/>
          </a:p>
        </p:txBody>
      </p:sp>
      <p:sp>
        <p:nvSpPr>
          <p:cNvPr id="5" name="Title 3">
            <a:extLst>
              <a:ext uri="{FF2B5EF4-FFF2-40B4-BE49-F238E27FC236}">
                <a16:creationId xmlns:a16="http://schemas.microsoft.com/office/drawing/2014/main" id="{25D3781C-2FF0-4ED5-9CCA-28304F2DDAF8}"/>
              </a:ext>
            </a:extLst>
          </p:cNvPr>
          <p:cNvSpPr txBox="1">
            <a:spLocks/>
          </p:cNvSpPr>
          <p:nvPr/>
        </p:nvSpPr>
        <p:spPr>
          <a:xfrm>
            <a:off x="1446415" y="301757"/>
            <a:ext cx="10241279" cy="1306692"/>
          </a:xfrm>
          <a:prstGeom prst="rect">
            <a:avLst/>
          </a:prstGeom>
          <a:ln w="50800">
            <a:solidFill>
              <a:srgbClr val="660066"/>
            </a:solidFill>
          </a:ln>
        </p:spPr>
        <p:txBody>
          <a:bodyPr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800" b="1" kern="1200" cap="none" baseline="0">
                <a:blipFill>
                  <a:blip r:embed="rId2"/>
                  <a:tile tx="6350" ty="-127000" sx="65000" sy="64000" flip="none" algn="tl"/>
                </a:blip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00000"/>
              </a:lnSpc>
              <a:defRPr/>
            </a:pPr>
            <a:r>
              <a:rPr lang="en-MY" sz="4400" dirty="0"/>
              <a:t>Treatment of Dengue Critical Phase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4537096-ED39-4DCB-A4EA-F1E47540F3D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4825" y="301313"/>
            <a:ext cx="847725" cy="1306512"/>
          </a:xfrm>
          <a:prstGeom prst="rect">
            <a:avLst/>
          </a:prstGeom>
          <a:ln w="38100" cap="sq">
            <a:solidFill>
              <a:srgbClr val="660066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57839508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B2E0392-79CA-42D1-9D61-D8D468B94E1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4825" y="2121408"/>
            <a:ext cx="11182869" cy="4050792"/>
          </a:xfrm>
        </p:spPr>
        <p:txBody>
          <a:bodyPr>
            <a:normAutofit/>
          </a:bodyPr>
          <a:lstStyle/>
          <a:p>
            <a:pPr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To </a:t>
            </a:r>
            <a:r>
              <a:rPr lang="en-US" sz="2800" b="0" i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improve circulation as evidenced by decreasing tachycardia, improving BP 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&amp;</a:t>
            </a:r>
            <a:r>
              <a:rPr lang="en-US" sz="2800" b="0" i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pulse volume, warm 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&amp;</a:t>
            </a:r>
            <a:r>
              <a:rPr lang="en-US" sz="2800" b="0" i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pink extremities 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&amp;</a:t>
            </a:r>
            <a:r>
              <a:rPr lang="en-US" sz="2800" b="0" i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CRT &lt;2 seconds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US" sz="2800" b="0" i="0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800" b="0" i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To improve end-organ perfusion as evidenced by improving consciousness level 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&amp;</a:t>
            </a:r>
            <a:r>
              <a:rPr lang="en-US" sz="2800" b="0" i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urine output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US" sz="2800" b="0" i="0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800" b="0" i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To achieve appropriate decrease in HCT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AB2D5FB-F999-4F12-A531-7D21B00BF7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B4805E-086F-46E6-BD18-BB79338A866C}" type="slidenum">
              <a:rPr lang="en-MY" smtClean="0"/>
              <a:t>15</a:t>
            </a:fld>
            <a:endParaRPr lang="en-MY"/>
          </a:p>
        </p:txBody>
      </p:sp>
      <p:sp>
        <p:nvSpPr>
          <p:cNvPr id="5" name="Title 3">
            <a:extLst>
              <a:ext uri="{FF2B5EF4-FFF2-40B4-BE49-F238E27FC236}">
                <a16:creationId xmlns:a16="http://schemas.microsoft.com/office/drawing/2014/main" id="{17496D53-B814-4CB7-9578-35BEC22E095D}"/>
              </a:ext>
            </a:extLst>
          </p:cNvPr>
          <p:cNvSpPr txBox="1">
            <a:spLocks/>
          </p:cNvSpPr>
          <p:nvPr/>
        </p:nvSpPr>
        <p:spPr>
          <a:xfrm>
            <a:off x="1446415" y="301757"/>
            <a:ext cx="10241279" cy="1306692"/>
          </a:xfrm>
          <a:prstGeom prst="rect">
            <a:avLst/>
          </a:prstGeom>
          <a:ln w="50800">
            <a:solidFill>
              <a:srgbClr val="660066"/>
            </a:solidFill>
          </a:ln>
        </p:spPr>
        <p:txBody>
          <a:bodyPr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800" b="1" kern="1200" cap="none" baseline="0">
                <a:blipFill>
                  <a:blip r:embed="rId2"/>
                  <a:tile tx="6350" ty="-127000" sx="65000" sy="64000" flip="none" algn="tl"/>
                </a:blip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00000"/>
              </a:lnSpc>
              <a:defRPr/>
            </a:pPr>
            <a:r>
              <a:rPr lang="en-MY" sz="4400" dirty="0"/>
              <a:t>Goals of Fluid Resuscitation 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3789948-8DDE-4CD1-B75F-26DA146663D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4825" y="301313"/>
            <a:ext cx="847725" cy="1306512"/>
          </a:xfrm>
          <a:prstGeom prst="rect">
            <a:avLst/>
          </a:prstGeom>
          <a:ln w="38100" cap="sq">
            <a:solidFill>
              <a:srgbClr val="660066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70305407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AB2D5FB-F999-4F12-A531-7D21B00BF7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B4805E-086F-46E6-BD18-BB79338A866C}" type="slidenum">
              <a:rPr lang="en-MY" smtClean="0"/>
              <a:t>16</a:t>
            </a:fld>
            <a:endParaRPr lang="en-MY"/>
          </a:p>
        </p:txBody>
      </p:sp>
      <p:sp>
        <p:nvSpPr>
          <p:cNvPr id="5" name="Title 3">
            <a:extLst>
              <a:ext uri="{FF2B5EF4-FFF2-40B4-BE49-F238E27FC236}">
                <a16:creationId xmlns:a16="http://schemas.microsoft.com/office/drawing/2014/main" id="{17496D53-B814-4CB7-9578-35BEC22E095D}"/>
              </a:ext>
            </a:extLst>
          </p:cNvPr>
          <p:cNvSpPr txBox="1">
            <a:spLocks/>
          </p:cNvSpPr>
          <p:nvPr/>
        </p:nvSpPr>
        <p:spPr>
          <a:xfrm>
            <a:off x="1446415" y="301757"/>
            <a:ext cx="10241279" cy="1306692"/>
          </a:xfrm>
          <a:prstGeom prst="rect">
            <a:avLst/>
          </a:prstGeom>
          <a:ln w="50800">
            <a:solidFill>
              <a:srgbClr val="660066"/>
            </a:solidFill>
          </a:ln>
        </p:spPr>
        <p:txBody>
          <a:bodyPr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800" b="1" kern="1200" cap="none" baseline="0">
                <a:blipFill>
                  <a:blip r:embed="rId2"/>
                  <a:tile tx="6350" ty="-127000" sx="65000" sy="64000" flip="none" algn="tl"/>
                </a:blip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00000"/>
              </a:lnSpc>
              <a:defRPr/>
            </a:pPr>
            <a:r>
              <a:rPr lang="en-MY" sz="4400" dirty="0"/>
              <a:t>CPG Recommendation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3789948-8DDE-4CD1-B75F-26DA146663D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4825" y="301313"/>
            <a:ext cx="847725" cy="1306512"/>
          </a:xfrm>
          <a:prstGeom prst="rect">
            <a:avLst/>
          </a:prstGeom>
          <a:ln w="38100" cap="sq">
            <a:solidFill>
              <a:srgbClr val="660066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499C1522-733F-4152-B107-6B65613DF11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73984" y="2601413"/>
            <a:ext cx="10444031" cy="26771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029392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F51B34B-7029-4BE4-8E06-DB3B54A65F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4825" y="2028305"/>
            <a:ext cx="11182869" cy="4488404"/>
          </a:xfrm>
        </p:spPr>
        <p:txBody>
          <a:bodyPr>
            <a:normAutofit fontScale="92500" lnSpcReduction="20000"/>
          </a:bodyPr>
          <a:lstStyle/>
          <a:p>
            <a:pPr marL="365125" indent="-365125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400" b="0" i="0" dirty="0">
                <a:effectLst/>
                <a:latin typeface="Arial" panose="020B0604020202020204" pitchFamily="34" charset="0"/>
              </a:rPr>
              <a:t>Obtain a reference HCT before starting IV fluid therapy.</a:t>
            </a:r>
          </a:p>
          <a:p>
            <a:pPr marL="365125" indent="-365125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US" sz="2400" b="0" i="0" dirty="0">
              <a:effectLst/>
              <a:latin typeface="Arial" panose="020B0604020202020204" pitchFamily="34" charset="0"/>
            </a:endParaRPr>
          </a:p>
          <a:p>
            <a:pPr marL="365125" indent="-365125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400" b="0" i="0" dirty="0">
                <a:effectLst/>
                <a:latin typeface="Arial" panose="020B0604020202020204" pitchFamily="34" charset="0"/>
              </a:rPr>
              <a:t>Secure IV/intraosseous (IO) access within five minutes.</a:t>
            </a:r>
          </a:p>
          <a:p>
            <a:pPr marL="365125" indent="-365125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US" sz="2400" b="0" i="0" dirty="0">
              <a:effectLst/>
              <a:latin typeface="Arial" panose="020B0604020202020204" pitchFamily="34" charset="0"/>
            </a:endParaRPr>
          </a:p>
          <a:p>
            <a:pPr marL="365125" indent="-365125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400" b="0" i="0" dirty="0">
                <a:effectLst/>
                <a:latin typeface="Arial" panose="020B0604020202020204" pitchFamily="34" charset="0"/>
              </a:rPr>
              <a:t>Start IV fluid resuscitation with isotonic crystalloid solutions at 10 - 20 ml/kg over one hour. </a:t>
            </a:r>
          </a:p>
          <a:p>
            <a:pPr marL="365125" indent="-365125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US" sz="2400" b="0" i="0" dirty="0">
              <a:effectLst/>
              <a:latin typeface="Arial" panose="020B0604020202020204" pitchFamily="34" charset="0"/>
            </a:endParaRPr>
          </a:p>
          <a:p>
            <a:pPr marL="365125" indent="-365125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400" b="0" i="0" dirty="0">
                <a:effectLst/>
                <a:latin typeface="Arial" panose="020B0604020202020204" pitchFamily="34" charset="0"/>
              </a:rPr>
              <a:t>Reassess the patient’s condition (vital signs, CRT, HCT </a:t>
            </a:r>
            <a:r>
              <a:rPr lang="en-US" sz="2400" dirty="0">
                <a:latin typeface="Arial" panose="020B0604020202020204" pitchFamily="34" charset="0"/>
              </a:rPr>
              <a:t>&amp;</a:t>
            </a:r>
            <a:r>
              <a:rPr lang="en-US" sz="2400" b="0" i="0" dirty="0">
                <a:effectLst/>
                <a:latin typeface="Arial" panose="020B0604020202020204" pitchFamily="34" charset="0"/>
              </a:rPr>
              <a:t> urine output).</a:t>
            </a:r>
          </a:p>
          <a:p>
            <a:pPr marL="365125" indent="-365125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400" b="0" i="0" dirty="0">
                <a:effectLst/>
                <a:latin typeface="Arial" panose="020B0604020202020204" pitchFamily="34" charset="0"/>
              </a:rPr>
              <a:t> </a:t>
            </a:r>
            <a:endParaRPr lang="en-US" sz="2400" dirty="0">
              <a:latin typeface="Arial" panose="020B0604020202020204" pitchFamily="34" charset="0"/>
            </a:endParaRPr>
          </a:p>
          <a:p>
            <a:pPr marL="365125" indent="-365125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400" b="0" i="0" dirty="0">
                <a:effectLst/>
                <a:latin typeface="Arial" panose="020B0604020202020204" pitchFamily="34" charset="0"/>
              </a:rPr>
              <a:t>If the condition of the patient improves, reduce IV fluid accordingly.</a:t>
            </a:r>
          </a:p>
          <a:p>
            <a:pPr marL="365125" indent="-365125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US" sz="2400" b="0" i="0" dirty="0">
              <a:effectLst/>
              <a:latin typeface="Arial" panose="020B0604020202020204" pitchFamily="34" charset="0"/>
            </a:endParaRPr>
          </a:p>
          <a:p>
            <a:pPr marL="365125" indent="-365125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400" b="0" i="0" dirty="0">
                <a:effectLst/>
                <a:latin typeface="Arial" panose="020B0604020202020204" pitchFamily="34" charset="0"/>
              </a:rPr>
              <a:t>Stop IV fluid if patient shows signs of reabsorption, usually 48 hours after entering critical phase.</a:t>
            </a:r>
          </a:p>
          <a:p>
            <a:pPr marL="365125" indent="-365125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US" sz="2400" b="0" i="0" dirty="0">
              <a:effectLst/>
              <a:latin typeface="Arial" panose="020B0604020202020204" pitchFamily="34" charset="0"/>
            </a:endParaRPr>
          </a:p>
          <a:p>
            <a:pPr marL="365125" indent="-365125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400" b="0" i="0" dirty="0">
                <a:effectLst/>
                <a:latin typeface="Arial" panose="020B0604020202020204" pitchFamily="34" charset="0"/>
              </a:rPr>
              <a:t>If vital signs are still unstable (i.e. shock persists), check HCT urgently after the first fluid bolus. </a:t>
            </a:r>
            <a:endParaRPr lang="en-MY" sz="24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48137C9-48CB-4BFA-8656-50837E7724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B4805E-086F-46E6-BD18-BB79338A866C}" type="slidenum">
              <a:rPr lang="en-MY" smtClean="0"/>
              <a:t>17</a:t>
            </a:fld>
            <a:endParaRPr lang="en-MY"/>
          </a:p>
        </p:txBody>
      </p:sp>
      <p:sp>
        <p:nvSpPr>
          <p:cNvPr id="5" name="Title 3">
            <a:extLst>
              <a:ext uri="{FF2B5EF4-FFF2-40B4-BE49-F238E27FC236}">
                <a16:creationId xmlns:a16="http://schemas.microsoft.com/office/drawing/2014/main" id="{7264FBEE-1C1B-45BC-8391-0E0C69DBE500}"/>
              </a:ext>
            </a:extLst>
          </p:cNvPr>
          <p:cNvSpPr txBox="1">
            <a:spLocks/>
          </p:cNvSpPr>
          <p:nvPr/>
        </p:nvSpPr>
        <p:spPr>
          <a:xfrm>
            <a:off x="1446415" y="301757"/>
            <a:ext cx="10241279" cy="1306692"/>
          </a:xfrm>
          <a:prstGeom prst="rect">
            <a:avLst/>
          </a:prstGeom>
          <a:ln w="50800">
            <a:solidFill>
              <a:srgbClr val="660066"/>
            </a:solidFill>
          </a:ln>
        </p:spPr>
        <p:txBody>
          <a:bodyPr anchor="ctr">
            <a:normAutofit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800" b="1" kern="1200" cap="none" baseline="0">
                <a:blipFill>
                  <a:blip r:embed="rId3"/>
                  <a:tile tx="6350" ty="-127000" sx="65000" sy="64000" flip="none" algn="tl"/>
                </a:blip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00000"/>
              </a:lnSpc>
              <a:defRPr/>
            </a:pPr>
            <a:r>
              <a:rPr lang="en-MY" sz="4400" dirty="0">
                <a:latin typeface="Arial" panose="020B0604020202020204" pitchFamily="34" charset="0"/>
              </a:rPr>
              <a:t>Basic Principle in Treatment of  Shock</a:t>
            </a:r>
            <a:endParaRPr lang="en-MY" sz="440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1C89165-8F49-4ECE-9BBB-87A195D7958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4825" y="301313"/>
            <a:ext cx="847725" cy="1306512"/>
          </a:xfrm>
          <a:prstGeom prst="rect">
            <a:avLst/>
          </a:prstGeom>
          <a:ln w="38100" cap="sq">
            <a:solidFill>
              <a:srgbClr val="660066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07286984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34B7BA-762E-4F3C-A036-A203C4A232C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4825" y="1978429"/>
            <a:ext cx="11182869" cy="4422371"/>
          </a:xfrm>
        </p:spPr>
        <p:txBody>
          <a:bodyPr>
            <a:normAutofit lnSpcReduction="10000"/>
          </a:bodyPr>
          <a:lstStyle/>
          <a:p>
            <a:pPr marL="365125" indent="-365125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800" b="0" i="0" dirty="0">
                <a:effectLst/>
                <a:latin typeface="Arial" panose="020B0604020202020204" pitchFamily="34" charset="0"/>
              </a:rPr>
              <a:t>Patients with dengue shock should be monitored frequently until the critical phase is over. </a:t>
            </a:r>
          </a:p>
          <a:p>
            <a:pPr marL="365125" indent="-365125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US" sz="2800" b="0" i="0" dirty="0">
              <a:effectLst/>
              <a:latin typeface="Arial" panose="020B0604020202020204" pitchFamily="34" charset="0"/>
            </a:endParaRPr>
          </a:p>
          <a:p>
            <a:pPr marL="365125" indent="-365125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800" b="0" i="0" dirty="0">
                <a:effectLst/>
                <a:latin typeface="Arial" panose="020B0604020202020204" pitchFamily="34" charset="0"/>
              </a:rPr>
              <a:t>Parameters to be monitored include:</a:t>
            </a:r>
            <a:endParaRPr lang="en-US" sz="2800" dirty="0">
              <a:latin typeface="Arial" panose="020B0604020202020204" pitchFamily="34" charset="0"/>
            </a:endParaRPr>
          </a:p>
          <a:p>
            <a:pPr marL="714375" lvl="1" indent="-349250" algn="just">
              <a:lnSpc>
                <a:spcPct val="10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en-US" sz="2400" b="0" i="0" dirty="0">
                <a:effectLst/>
                <a:latin typeface="Arial" panose="020B0604020202020204" pitchFamily="34" charset="0"/>
              </a:rPr>
              <a:t>consciousness level</a:t>
            </a:r>
          </a:p>
          <a:p>
            <a:pPr marL="714375" lvl="1" indent="-349250" algn="just">
              <a:lnSpc>
                <a:spcPct val="10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en-US" sz="2400" b="0" i="0" dirty="0">
                <a:effectLst/>
                <a:latin typeface="Arial" panose="020B0604020202020204" pitchFamily="34" charset="0"/>
              </a:rPr>
              <a:t>vital signs</a:t>
            </a:r>
          </a:p>
          <a:p>
            <a:pPr marL="714375" lvl="1" indent="-349250" algn="just">
              <a:lnSpc>
                <a:spcPct val="10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en-US" sz="2400" b="0" i="0" dirty="0">
                <a:effectLst/>
                <a:latin typeface="Arial" panose="020B0604020202020204" pitchFamily="34" charset="0"/>
              </a:rPr>
              <a:t>peripheral perfusion (every 15 - 30 minutes until the patient is out of shock, then 1 - 2 hourly)</a:t>
            </a:r>
          </a:p>
          <a:p>
            <a:pPr marL="714375" lvl="1" indent="-349250" algn="just">
              <a:lnSpc>
                <a:spcPct val="10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en-US" sz="2400" b="0" i="0" dirty="0">
                <a:effectLst/>
                <a:latin typeface="Arial" panose="020B0604020202020204" pitchFamily="34" charset="0"/>
              </a:rPr>
              <a:t>continuous electrocardiogram (ECG) </a:t>
            </a:r>
            <a:r>
              <a:rPr lang="en-US" sz="2400" dirty="0">
                <a:latin typeface="Arial" panose="020B0604020202020204" pitchFamily="34" charset="0"/>
              </a:rPr>
              <a:t>&amp;</a:t>
            </a:r>
            <a:r>
              <a:rPr lang="en-US" sz="2400" b="0" i="0" dirty="0">
                <a:effectLst/>
                <a:latin typeface="Arial" panose="020B0604020202020204" pitchFamily="34" charset="0"/>
              </a:rPr>
              <a:t> pulse oximetry monitoring is advisable in unstable patients</a:t>
            </a:r>
          </a:p>
          <a:p>
            <a:pPr marL="714375" lvl="1" indent="-349250" algn="just">
              <a:lnSpc>
                <a:spcPct val="10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en-US" sz="2400" dirty="0">
                <a:latin typeface="Arial" panose="020B0604020202020204" pitchFamily="34" charset="0"/>
              </a:rPr>
              <a:t>input output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MY" sz="28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F6CF0B4-D4D5-4D57-BB63-FC4426581E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B4805E-086F-46E6-BD18-BB79338A866C}" type="slidenum">
              <a:rPr lang="en-MY" smtClean="0"/>
              <a:t>18</a:t>
            </a:fld>
            <a:endParaRPr lang="en-MY"/>
          </a:p>
        </p:txBody>
      </p:sp>
      <p:sp>
        <p:nvSpPr>
          <p:cNvPr id="5" name="Title 3">
            <a:extLst>
              <a:ext uri="{FF2B5EF4-FFF2-40B4-BE49-F238E27FC236}">
                <a16:creationId xmlns:a16="http://schemas.microsoft.com/office/drawing/2014/main" id="{4163188C-C93E-48E1-968F-508647E56A31}"/>
              </a:ext>
            </a:extLst>
          </p:cNvPr>
          <p:cNvSpPr txBox="1">
            <a:spLocks/>
          </p:cNvSpPr>
          <p:nvPr/>
        </p:nvSpPr>
        <p:spPr>
          <a:xfrm>
            <a:off x="1446415" y="301757"/>
            <a:ext cx="10241279" cy="1306692"/>
          </a:xfrm>
          <a:prstGeom prst="rect">
            <a:avLst/>
          </a:prstGeom>
          <a:ln w="50800">
            <a:solidFill>
              <a:srgbClr val="660066"/>
            </a:solidFill>
          </a:ln>
        </p:spPr>
        <p:txBody>
          <a:bodyPr anchor="ctr">
            <a:normAutofit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800" b="1" kern="1200" cap="none" baseline="0">
                <a:blipFill>
                  <a:blip r:embed="rId2"/>
                  <a:tile tx="6350" ty="-127000" sx="65000" sy="64000" flip="none" algn="tl"/>
                </a:blip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00000"/>
              </a:lnSpc>
              <a:defRPr/>
            </a:pPr>
            <a:r>
              <a:rPr lang="en-US" sz="4400" dirty="0"/>
              <a:t>Monitoring of Dengue Patients in Shock</a:t>
            </a:r>
            <a:endParaRPr lang="en-MY" sz="440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C2C4640-0601-4062-B8EA-8830556CAC6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4825" y="301313"/>
            <a:ext cx="847725" cy="1306512"/>
          </a:xfrm>
          <a:prstGeom prst="rect">
            <a:avLst/>
          </a:prstGeom>
          <a:ln w="38100" cap="sq">
            <a:solidFill>
              <a:srgbClr val="660066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62673923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34B7BA-762E-4F3C-A036-A203C4A232C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4825" y="1978429"/>
            <a:ext cx="11182869" cy="4422371"/>
          </a:xfrm>
        </p:spPr>
        <p:txBody>
          <a:bodyPr>
            <a:normAutofit/>
          </a:bodyPr>
          <a:lstStyle/>
          <a:p>
            <a:pPr marL="365125" indent="-365125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800" b="0" i="0" dirty="0">
                <a:effectLst/>
                <a:latin typeface="Arial" panose="020B0604020202020204" pitchFamily="34" charset="0"/>
              </a:rPr>
              <a:t>Blood Sugar Control</a:t>
            </a:r>
          </a:p>
          <a:p>
            <a:pPr marL="365125" indent="-365125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US" sz="2800" b="0" i="0" dirty="0">
              <a:effectLst/>
              <a:latin typeface="Arial" panose="020B0604020202020204" pitchFamily="34" charset="0"/>
            </a:endParaRPr>
          </a:p>
          <a:p>
            <a:pPr marL="365125" indent="-365125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800" b="0" i="0" dirty="0">
                <a:effectLst/>
                <a:latin typeface="Arial" panose="020B0604020202020204" pitchFamily="34" charset="0"/>
              </a:rPr>
              <a:t>Electrolytes</a:t>
            </a:r>
          </a:p>
          <a:p>
            <a:pPr marL="365125" indent="-365125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US" sz="2800" dirty="0">
              <a:latin typeface="Arial" panose="020B0604020202020204" pitchFamily="34" charset="0"/>
            </a:endParaRPr>
          </a:p>
          <a:p>
            <a:pPr marL="365125" indent="-365125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800" b="0" i="0" dirty="0">
                <a:effectLst/>
                <a:latin typeface="Arial" panose="020B0604020202020204" pitchFamily="34" charset="0"/>
              </a:rPr>
              <a:t>Metabolic Acidosis</a:t>
            </a:r>
          </a:p>
          <a:p>
            <a:pPr marL="365125" indent="-365125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US" sz="2800" b="0" i="0" dirty="0">
              <a:effectLst/>
              <a:latin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MY" sz="28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F6CF0B4-D4D5-4D57-BB63-FC4426581E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B4805E-086F-46E6-BD18-BB79338A866C}" type="slidenum">
              <a:rPr lang="en-MY" smtClean="0"/>
              <a:t>19</a:t>
            </a:fld>
            <a:endParaRPr lang="en-MY"/>
          </a:p>
        </p:txBody>
      </p:sp>
      <p:sp>
        <p:nvSpPr>
          <p:cNvPr id="5" name="Title 3">
            <a:extLst>
              <a:ext uri="{FF2B5EF4-FFF2-40B4-BE49-F238E27FC236}">
                <a16:creationId xmlns:a16="http://schemas.microsoft.com/office/drawing/2014/main" id="{4163188C-C93E-48E1-968F-508647E56A31}"/>
              </a:ext>
            </a:extLst>
          </p:cNvPr>
          <p:cNvSpPr txBox="1">
            <a:spLocks/>
          </p:cNvSpPr>
          <p:nvPr/>
        </p:nvSpPr>
        <p:spPr>
          <a:xfrm>
            <a:off x="1446415" y="301757"/>
            <a:ext cx="10241279" cy="1306692"/>
          </a:xfrm>
          <a:prstGeom prst="rect">
            <a:avLst/>
          </a:prstGeom>
          <a:ln w="50800">
            <a:solidFill>
              <a:srgbClr val="660066"/>
            </a:solidFill>
          </a:ln>
        </p:spPr>
        <p:txBody>
          <a:bodyPr anchor="ctr">
            <a:normAutofit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800" b="1" kern="1200" cap="none" baseline="0">
                <a:blipFill>
                  <a:blip r:embed="rId2"/>
                  <a:tile tx="6350" ty="-127000" sx="65000" sy="64000" flip="none" algn="tl"/>
                </a:blip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00000"/>
              </a:lnSpc>
              <a:defRPr/>
            </a:pPr>
            <a:r>
              <a:rPr lang="en-US" sz="4400" dirty="0"/>
              <a:t>Monitoring of Dengue Patients in Shock -</a:t>
            </a:r>
            <a:r>
              <a:rPr lang="en-US" sz="4400" baseline="-25000" dirty="0"/>
              <a:t>2</a:t>
            </a:r>
            <a:endParaRPr lang="en-MY" sz="4400" baseline="-2500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C2C4640-0601-4062-B8EA-8830556CAC6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4825" y="301313"/>
            <a:ext cx="847725" cy="1306512"/>
          </a:xfrm>
          <a:prstGeom prst="rect">
            <a:avLst/>
          </a:prstGeom>
          <a:ln w="38100" cap="sq">
            <a:solidFill>
              <a:srgbClr val="660066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9099934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51C2108-9D90-40C6-AEF2-37F219CA7A6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4825" y="1828801"/>
            <a:ext cx="11182869" cy="4727442"/>
          </a:xfrm>
        </p:spPr>
        <p:txBody>
          <a:bodyPr>
            <a:normAutofit fontScale="92500" lnSpcReduction="20000"/>
          </a:bodyPr>
          <a:lstStyle/>
          <a:p>
            <a:pPr marL="714375" indent="-714375" algn="just">
              <a:lnSpc>
                <a:spcPct val="100000"/>
              </a:lnSpc>
              <a:spcBef>
                <a:spcPts val="0"/>
              </a:spcBef>
              <a:buFont typeface="+mj-lt"/>
              <a:buAutoNum type="arabicPeriod"/>
            </a:pPr>
            <a:r>
              <a:rPr lang="en-MY" sz="2800" dirty="0">
                <a:latin typeface="Arial" panose="020B0604020202020204" pitchFamily="34" charset="0"/>
                <a:cs typeface="Arial" panose="020B0604020202020204" pitchFamily="34" charset="0"/>
              </a:rPr>
              <a:t>To learn management principles of febrile, critical &amp; recovery phase of dengue in children</a:t>
            </a:r>
          </a:p>
          <a:p>
            <a:pPr marL="714375" indent="-714375" algn="just">
              <a:lnSpc>
                <a:spcPct val="100000"/>
              </a:lnSpc>
              <a:spcBef>
                <a:spcPts val="0"/>
              </a:spcBef>
              <a:buFont typeface="+mj-lt"/>
              <a:buAutoNum type="arabicPeriod"/>
            </a:pPr>
            <a:endParaRPr lang="en-MY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14375" indent="-714375" algn="just">
              <a:lnSpc>
                <a:spcPct val="100000"/>
              </a:lnSpc>
              <a:spcBef>
                <a:spcPts val="0"/>
              </a:spcBef>
              <a:buFont typeface="+mj-lt"/>
              <a:buAutoNum type="arabicPeriod"/>
            </a:pPr>
            <a:r>
              <a:rPr lang="en-MY" sz="2800" dirty="0">
                <a:latin typeface="Arial" panose="020B0604020202020204" pitchFamily="34" charset="0"/>
                <a:cs typeface="Arial" panose="020B0604020202020204" pitchFamily="34" charset="0"/>
              </a:rPr>
              <a:t>To emphasise </a:t>
            </a:r>
            <a:r>
              <a:rPr lang="en-US" sz="2800" b="0" i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different management strategies of dengue monitoring in children with dengue</a:t>
            </a:r>
          </a:p>
          <a:p>
            <a:pPr marL="714375" indent="-714375" algn="just">
              <a:lnSpc>
                <a:spcPct val="100000"/>
              </a:lnSpc>
              <a:spcBef>
                <a:spcPts val="0"/>
              </a:spcBef>
              <a:buFont typeface="+mj-lt"/>
              <a:buAutoNum type="arabicPeriod"/>
            </a:pPr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14375" indent="-714375" algn="just">
              <a:lnSpc>
                <a:spcPct val="100000"/>
              </a:lnSpc>
              <a:spcBef>
                <a:spcPts val="0"/>
              </a:spcBef>
              <a:buFont typeface="+mj-lt"/>
              <a:buAutoNum type="arabicPeriod"/>
            </a:pP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To learn the criteria for high dependency/ICU referral</a:t>
            </a:r>
          </a:p>
          <a:p>
            <a:pPr marL="714375" indent="-714375" algn="just">
              <a:lnSpc>
                <a:spcPct val="100000"/>
              </a:lnSpc>
              <a:spcBef>
                <a:spcPts val="0"/>
              </a:spcBef>
              <a:buFont typeface="+mj-lt"/>
              <a:buAutoNum type="arabicPeriod"/>
            </a:pPr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14375" indent="-714375" algn="just">
              <a:lnSpc>
                <a:spcPct val="100000"/>
              </a:lnSpc>
              <a:spcBef>
                <a:spcPts val="0"/>
              </a:spcBef>
              <a:buFont typeface="+mj-lt"/>
              <a:buAutoNum type="arabicPeriod"/>
            </a:pP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To learn the basic management of fluid resuscitation in children with dengue</a:t>
            </a:r>
          </a:p>
          <a:p>
            <a:pPr marL="714375" indent="-714375" algn="just">
              <a:lnSpc>
                <a:spcPct val="100000"/>
              </a:lnSpc>
              <a:spcBef>
                <a:spcPts val="0"/>
              </a:spcBef>
              <a:buFont typeface="+mj-lt"/>
              <a:buAutoNum type="arabicPeriod"/>
            </a:pPr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14375" indent="-714375" algn="just">
              <a:lnSpc>
                <a:spcPct val="100000"/>
              </a:lnSpc>
              <a:spcBef>
                <a:spcPts val="0"/>
              </a:spcBef>
              <a:buFont typeface="+mj-lt"/>
              <a:buAutoNum type="arabicPeriod"/>
            </a:pP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To learn to interpret Hematocrit in children</a:t>
            </a:r>
          </a:p>
          <a:p>
            <a:pPr marL="714375" indent="-714375" algn="just">
              <a:lnSpc>
                <a:spcPct val="100000"/>
              </a:lnSpc>
              <a:spcBef>
                <a:spcPts val="0"/>
              </a:spcBef>
              <a:buFont typeface="+mj-lt"/>
              <a:buAutoNum type="arabicPeriod"/>
            </a:pPr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14375" indent="-714375" algn="just">
              <a:lnSpc>
                <a:spcPct val="100000"/>
              </a:lnSpc>
              <a:spcBef>
                <a:spcPts val="0"/>
              </a:spcBef>
              <a:buFont typeface="+mj-lt"/>
              <a:buAutoNum type="arabicPeriod"/>
            </a:pP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To learn when children with dengue can be discharged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3FC4752-E9FA-4F12-BC82-46D53FD867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B4805E-086F-46E6-BD18-BB79338A866C}" type="slidenum">
              <a:rPr lang="en-MY" smtClean="0"/>
              <a:t>2</a:t>
            </a:fld>
            <a:endParaRPr lang="en-MY"/>
          </a:p>
        </p:txBody>
      </p:sp>
      <p:sp>
        <p:nvSpPr>
          <p:cNvPr id="7" name="Title 3">
            <a:extLst>
              <a:ext uri="{FF2B5EF4-FFF2-40B4-BE49-F238E27FC236}">
                <a16:creationId xmlns:a16="http://schemas.microsoft.com/office/drawing/2014/main" id="{E80F1FB5-061B-4CA5-AF92-26CDDB268DAC}"/>
              </a:ext>
            </a:extLst>
          </p:cNvPr>
          <p:cNvSpPr txBox="1">
            <a:spLocks/>
          </p:cNvSpPr>
          <p:nvPr/>
        </p:nvSpPr>
        <p:spPr>
          <a:xfrm>
            <a:off x="1446415" y="301757"/>
            <a:ext cx="10241279" cy="1306692"/>
          </a:xfrm>
          <a:prstGeom prst="rect">
            <a:avLst/>
          </a:prstGeom>
          <a:ln w="50800">
            <a:solidFill>
              <a:srgbClr val="660066"/>
            </a:solidFill>
          </a:ln>
        </p:spPr>
        <p:txBody>
          <a:bodyPr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800" b="1" kern="1200" cap="none" baseline="0">
                <a:blipFill>
                  <a:blip r:embed="rId2"/>
                  <a:tile tx="6350" ty="-127000" sx="65000" sy="64000" flip="none" algn="tl"/>
                </a:blip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00000"/>
              </a:lnSpc>
              <a:defRPr/>
            </a:pPr>
            <a:r>
              <a:rPr lang="en-US" dirty="0"/>
              <a:t>Learning Objectives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A6D75B4-D15C-4A51-8E72-561D142C833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4825" y="301313"/>
            <a:ext cx="847725" cy="1306512"/>
          </a:xfrm>
          <a:prstGeom prst="rect">
            <a:avLst/>
          </a:prstGeom>
          <a:ln w="38100" cap="sq">
            <a:solidFill>
              <a:srgbClr val="660066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88834147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49F8E91-F7B7-4B24-BE8D-79A8B594C2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4825" y="2011680"/>
            <a:ext cx="11182869" cy="4160520"/>
          </a:xfrm>
        </p:spPr>
        <p:txBody>
          <a:bodyPr>
            <a:normAutofit/>
          </a:bodyPr>
          <a:lstStyle/>
          <a:p>
            <a:pPr marL="365125" indent="-365125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400" b="0" i="0" dirty="0">
                <a:effectLst/>
                <a:latin typeface="Arial" panose="020B0604020202020204" pitchFamily="34" charset="0"/>
              </a:rPr>
              <a:t>Baseline HCT on the first </a:t>
            </a:r>
            <a:r>
              <a:rPr lang="en-US" sz="2400" dirty="0">
                <a:latin typeface="Arial" panose="020B0604020202020204" pitchFamily="34" charset="0"/>
              </a:rPr>
              <a:t>3 </a:t>
            </a:r>
            <a:r>
              <a:rPr lang="en-US" sz="2400" b="0" i="0" dirty="0">
                <a:effectLst/>
                <a:latin typeface="Arial" panose="020B0604020202020204" pitchFamily="34" charset="0"/>
              </a:rPr>
              <a:t>days of illness is a useful reference point. </a:t>
            </a:r>
          </a:p>
          <a:p>
            <a:pPr marL="365125" indent="-365125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US" sz="2400" b="0" i="0" dirty="0">
              <a:effectLst/>
              <a:latin typeface="Arial" panose="020B0604020202020204" pitchFamily="34" charset="0"/>
            </a:endParaRPr>
          </a:p>
          <a:p>
            <a:pPr marL="365125" indent="-365125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400" b="0" i="0" dirty="0">
                <a:effectLst/>
                <a:latin typeface="Arial" panose="020B0604020202020204" pitchFamily="34" charset="0"/>
              </a:rPr>
              <a:t>The rise of HCT level beyond 20% of the baseline during critical phase indicates significant plasma leakage </a:t>
            </a:r>
            <a:r>
              <a:rPr lang="en-US" sz="2400" dirty="0">
                <a:latin typeface="Arial" panose="020B0604020202020204" pitchFamily="34" charset="0"/>
              </a:rPr>
              <a:t>&amp;</a:t>
            </a:r>
            <a:r>
              <a:rPr lang="en-US" sz="2400" b="0" i="0" dirty="0">
                <a:effectLst/>
                <a:latin typeface="Arial" panose="020B0604020202020204" pitchFamily="34" charset="0"/>
              </a:rPr>
              <a:t> the need for IV fluid therapy.</a:t>
            </a:r>
          </a:p>
          <a:p>
            <a:pPr marL="365125" indent="-365125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US" sz="2400" b="0" i="0" dirty="0">
              <a:effectLst/>
              <a:latin typeface="Arial" panose="020B0604020202020204" pitchFamily="34" charset="0"/>
            </a:endParaRPr>
          </a:p>
          <a:p>
            <a:pPr marL="365125" indent="-365125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400" b="0" i="0" dirty="0">
                <a:effectLst/>
                <a:latin typeface="Arial" panose="020B0604020202020204" pitchFamily="34" charset="0"/>
              </a:rPr>
              <a:t>HCT level should be taken pre- </a:t>
            </a:r>
            <a:r>
              <a:rPr lang="en-US" sz="2400" dirty="0">
                <a:latin typeface="Arial" panose="020B0604020202020204" pitchFamily="34" charset="0"/>
              </a:rPr>
              <a:t>&amp;</a:t>
            </a:r>
            <a:r>
              <a:rPr lang="en-US" sz="2400" b="0" i="0" dirty="0">
                <a:effectLst/>
                <a:latin typeface="Arial" panose="020B0604020202020204" pitchFamily="34" charset="0"/>
              </a:rPr>
              <a:t> post-fluid resuscitation or when there are changes in the fluid infusion rate.</a:t>
            </a:r>
          </a:p>
          <a:p>
            <a:pPr marL="365125" indent="-365125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US" sz="2400" dirty="0">
              <a:latin typeface="Arial" panose="020B0604020202020204" pitchFamily="34" charset="0"/>
            </a:endParaRPr>
          </a:p>
          <a:p>
            <a:pPr marL="365125" indent="-365125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400" b="0" i="0" dirty="0">
                <a:effectLst/>
                <a:latin typeface="Arial" panose="020B0604020202020204" pitchFamily="34" charset="0"/>
              </a:rPr>
              <a:t>The interpretation of HCT will be most meaningful if the corresponding </a:t>
            </a:r>
            <a:r>
              <a:rPr lang="en-US" sz="2400" b="0" i="0" dirty="0" err="1">
                <a:effectLst/>
                <a:latin typeface="Arial" panose="020B0604020202020204" pitchFamily="34" charset="0"/>
              </a:rPr>
              <a:t>haemodynamic</a:t>
            </a:r>
            <a:r>
              <a:rPr lang="en-US" sz="2400" b="0" i="0" dirty="0">
                <a:effectLst/>
                <a:latin typeface="Arial" panose="020B0604020202020204" pitchFamily="34" charset="0"/>
              </a:rPr>
              <a:t> state </a:t>
            </a:r>
            <a:r>
              <a:rPr lang="en-US" sz="2400" dirty="0">
                <a:latin typeface="Arial" panose="020B0604020202020204" pitchFamily="34" charset="0"/>
              </a:rPr>
              <a:t>&amp;</a:t>
            </a:r>
            <a:r>
              <a:rPr lang="en-US" sz="2400" b="0" i="0" dirty="0">
                <a:effectLst/>
                <a:latin typeface="Arial" panose="020B0604020202020204" pitchFamily="34" charset="0"/>
              </a:rPr>
              <a:t> response to fluid therapy are known at the time of blood sampling.</a:t>
            </a:r>
            <a:endParaRPr lang="en-MY" sz="24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660E472-8C35-4387-928B-64C5EBDD66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B4805E-086F-46E6-BD18-BB79338A866C}" type="slidenum">
              <a:rPr lang="en-MY" smtClean="0"/>
              <a:t>20</a:t>
            </a:fld>
            <a:endParaRPr lang="en-MY"/>
          </a:p>
        </p:txBody>
      </p:sp>
      <p:sp>
        <p:nvSpPr>
          <p:cNvPr id="5" name="Title 3">
            <a:extLst>
              <a:ext uri="{FF2B5EF4-FFF2-40B4-BE49-F238E27FC236}">
                <a16:creationId xmlns:a16="http://schemas.microsoft.com/office/drawing/2014/main" id="{887D979F-D0BB-428D-9E7B-533CA52DCD33}"/>
              </a:ext>
            </a:extLst>
          </p:cNvPr>
          <p:cNvSpPr txBox="1">
            <a:spLocks/>
          </p:cNvSpPr>
          <p:nvPr/>
        </p:nvSpPr>
        <p:spPr>
          <a:xfrm>
            <a:off x="1446415" y="301757"/>
            <a:ext cx="10241279" cy="1306692"/>
          </a:xfrm>
          <a:prstGeom prst="rect">
            <a:avLst/>
          </a:prstGeom>
          <a:ln w="50800">
            <a:solidFill>
              <a:srgbClr val="660066"/>
            </a:solidFill>
          </a:ln>
        </p:spPr>
        <p:txBody>
          <a:bodyPr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800" b="1" kern="1200" cap="none" baseline="0">
                <a:blipFill>
                  <a:blip r:embed="rId2"/>
                  <a:tile tx="6350" ty="-127000" sx="65000" sy="64000" flip="none" algn="tl"/>
                </a:blip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00000"/>
              </a:lnSpc>
              <a:defRPr/>
            </a:pPr>
            <a:r>
              <a:rPr lang="en-MY" sz="4400" dirty="0">
                <a:latin typeface="Arial" panose="020B0604020202020204" pitchFamily="34" charset="0"/>
              </a:rPr>
              <a:t>Interpretation of Haematocrit</a:t>
            </a:r>
            <a:endParaRPr lang="en-MY" sz="440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938BE8C-27EE-4490-981B-190ADE1051E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4825" y="301313"/>
            <a:ext cx="847725" cy="1306512"/>
          </a:xfrm>
          <a:prstGeom prst="rect">
            <a:avLst/>
          </a:prstGeom>
          <a:ln w="38100" cap="sq">
            <a:solidFill>
              <a:srgbClr val="660066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6851466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660E472-8C35-4387-928B-64C5EBDD66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B4805E-086F-46E6-BD18-BB79338A866C}" type="slidenum">
              <a:rPr lang="en-MY" smtClean="0"/>
              <a:t>21</a:t>
            </a:fld>
            <a:endParaRPr lang="en-MY"/>
          </a:p>
        </p:txBody>
      </p:sp>
      <p:sp>
        <p:nvSpPr>
          <p:cNvPr id="5" name="Title 3">
            <a:extLst>
              <a:ext uri="{FF2B5EF4-FFF2-40B4-BE49-F238E27FC236}">
                <a16:creationId xmlns:a16="http://schemas.microsoft.com/office/drawing/2014/main" id="{887D979F-D0BB-428D-9E7B-533CA52DCD33}"/>
              </a:ext>
            </a:extLst>
          </p:cNvPr>
          <p:cNvSpPr txBox="1">
            <a:spLocks/>
          </p:cNvSpPr>
          <p:nvPr/>
        </p:nvSpPr>
        <p:spPr>
          <a:xfrm>
            <a:off x="1446415" y="301757"/>
            <a:ext cx="10241279" cy="1306692"/>
          </a:xfrm>
          <a:prstGeom prst="rect">
            <a:avLst/>
          </a:prstGeom>
          <a:ln w="50800">
            <a:solidFill>
              <a:srgbClr val="660066"/>
            </a:solidFill>
          </a:ln>
        </p:spPr>
        <p:txBody>
          <a:bodyPr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800" b="1" kern="1200" cap="none" baseline="0">
                <a:blipFill>
                  <a:blip r:embed="rId2"/>
                  <a:tile tx="6350" ty="-127000" sx="65000" sy="64000" flip="none" algn="tl"/>
                </a:blip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00000"/>
              </a:lnSpc>
              <a:defRPr/>
            </a:pPr>
            <a:r>
              <a:rPr lang="en-MY" sz="4400" dirty="0">
                <a:latin typeface="Arial" panose="020B0604020202020204" pitchFamily="34" charset="0"/>
              </a:rPr>
              <a:t>Interpretation of Haematocrit -</a:t>
            </a:r>
            <a:r>
              <a:rPr lang="en-MY" sz="4400" baseline="-25000" dirty="0">
                <a:latin typeface="Arial" panose="020B0604020202020204" pitchFamily="34" charset="0"/>
              </a:rPr>
              <a:t>2</a:t>
            </a:r>
            <a:endParaRPr lang="en-MY" sz="4400" baseline="-2500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938BE8C-27EE-4490-981B-190ADE1051E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4825" y="301313"/>
            <a:ext cx="847725" cy="1306512"/>
          </a:xfrm>
          <a:prstGeom prst="rect">
            <a:avLst/>
          </a:prstGeom>
          <a:ln w="38100" cap="sq">
            <a:solidFill>
              <a:srgbClr val="660066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graphicFrame>
        <p:nvGraphicFramePr>
          <p:cNvPr id="8" name="Table 8">
            <a:extLst>
              <a:ext uri="{FF2B5EF4-FFF2-40B4-BE49-F238E27FC236}">
                <a16:creationId xmlns:a16="http://schemas.microsoft.com/office/drawing/2014/main" id="{E21DA00F-A0F7-4317-8AE6-682771B219A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75035412"/>
              </p:ext>
            </p:extLst>
          </p:nvPr>
        </p:nvGraphicFramePr>
        <p:xfrm>
          <a:off x="504824" y="2457255"/>
          <a:ext cx="11182868" cy="3132900"/>
        </p:xfrm>
        <a:graphic>
          <a:graphicData uri="http://schemas.openxmlformats.org/drawingml/2006/table">
            <a:tbl>
              <a:tblPr firstRow="1" bandRow="1">
                <a:tableStyleId>{EB9631B5-78F2-41C9-869B-9F39066F8104}</a:tableStyleId>
              </a:tblPr>
              <a:tblGrid>
                <a:gridCol w="2795717">
                  <a:extLst>
                    <a:ext uri="{9D8B030D-6E8A-4147-A177-3AD203B41FA5}">
                      <a16:colId xmlns:a16="http://schemas.microsoft.com/office/drawing/2014/main" val="2673084231"/>
                    </a:ext>
                  </a:extLst>
                </a:gridCol>
                <a:gridCol w="2795717">
                  <a:extLst>
                    <a:ext uri="{9D8B030D-6E8A-4147-A177-3AD203B41FA5}">
                      <a16:colId xmlns:a16="http://schemas.microsoft.com/office/drawing/2014/main" val="1467346561"/>
                    </a:ext>
                  </a:extLst>
                </a:gridCol>
                <a:gridCol w="2795717">
                  <a:extLst>
                    <a:ext uri="{9D8B030D-6E8A-4147-A177-3AD203B41FA5}">
                      <a16:colId xmlns:a16="http://schemas.microsoft.com/office/drawing/2014/main" val="3866023304"/>
                    </a:ext>
                  </a:extLst>
                </a:gridCol>
                <a:gridCol w="2795717">
                  <a:extLst>
                    <a:ext uri="{9D8B030D-6E8A-4147-A177-3AD203B41FA5}">
                      <a16:colId xmlns:a16="http://schemas.microsoft.com/office/drawing/2014/main" val="1915678465"/>
                    </a:ext>
                  </a:extLst>
                </a:gridCol>
              </a:tblGrid>
              <a:tr h="577485">
                <a:tc>
                  <a:txBody>
                    <a:bodyPr/>
                    <a:lstStyle/>
                    <a:p>
                      <a:pPr algn="l"/>
                      <a:r>
                        <a:rPr lang="en-MY" sz="24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HCT Level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MY" sz="24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CCTVR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MY" sz="24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Pathophysiology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MY" sz="24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Management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395449911"/>
                  </a:ext>
                </a:extLst>
              </a:tr>
              <a:tr h="569574">
                <a:tc>
                  <a:txBody>
                    <a:bodyPr/>
                    <a:lstStyle/>
                    <a:p>
                      <a:pPr algn="l"/>
                      <a:r>
                        <a:rPr lang="en-MY" sz="24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High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MY" sz="24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Poor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MY" sz="24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Active Plasma Leakage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MY" sz="24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Fluid Administration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09693527"/>
                  </a:ext>
                </a:extLst>
              </a:tr>
              <a:tr h="577485">
                <a:tc>
                  <a:txBody>
                    <a:bodyPr/>
                    <a:lstStyle/>
                    <a:p>
                      <a:pPr algn="l"/>
                      <a:r>
                        <a:rPr lang="en-MY" sz="24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High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MY" sz="24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Normal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MY" sz="24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Early Resorption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MY" sz="24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Look &amp; Watch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073893186"/>
                  </a:ext>
                </a:extLst>
              </a:tr>
              <a:tr h="577485">
                <a:tc>
                  <a:txBody>
                    <a:bodyPr/>
                    <a:lstStyle/>
                    <a:p>
                      <a:pPr algn="l"/>
                      <a:r>
                        <a:rPr lang="en-MY" sz="24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Low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MY" sz="24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Poor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MY" sz="24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Bleeding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MY" sz="24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Transfuse Blood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564041107"/>
                  </a:ext>
                </a:extLst>
              </a:tr>
              <a:tr h="577485">
                <a:tc>
                  <a:txBody>
                    <a:bodyPr/>
                    <a:lstStyle/>
                    <a:p>
                      <a:pPr algn="l"/>
                      <a:r>
                        <a:rPr lang="en-MY" sz="24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Low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MY" sz="24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Normal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MY" sz="24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Resorption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MY" sz="24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Stop Fluids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0693999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1713555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660E472-8C35-4387-928B-64C5EBDD66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B4805E-086F-46E6-BD18-BB79338A866C}" type="slidenum">
              <a:rPr lang="en-MY" smtClean="0"/>
              <a:t>22</a:t>
            </a:fld>
            <a:endParaRPr lang="en-MY"/>
          </a:p>
        </p:txBody>
      </p:sp>
      <p:sp>
        <p:nvSpPr>
          <p:cNvPr id="5" name="Title 3">
            <a:extLst>
              <a:ext uri="{FF2B5EF4-FFF2-40B4-BE49-F238E27FC236}">
                <a16:creationId xmlns:a16="http://schemas.microsoft.com/office/drawing/2014/main" id="{887D979F-D0BB-428D-9E7B-533CA52DCD33}"/>
              </a:ext>
            </a:extLst>
          </p:cNvPr>
          <p:cNvSpPr txBox="1">
            <a:spLocks/>
          </p:cNvSpPr>
          <p:nvPr/>
        </p:nvSpPr>
        <p:spPr>
          <a:xfrm>
            <a:off x="1446415" y="301757"/>
            <a:ext cx="10241279" cy="1306692"/>
          </a:xfrm>
          <a:prstGeom prst="rect">
            <a:avLst/>
          </a:prstGeom>
          <a:ln w="50800">
            <a:solidFill>
              <a:srgbClr val="660066"/>
            </a:solidFill>
          </a:ln>
        </p:spPr>
        <p:txBody>
          <a:bodyPr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800" b="1" kern="1200" cap="none" baseline="0">
                <a:blipFill>
                  <a:blip r:embed="rId2"/>
                  <a:tile tx="6350" ty="-127000" sx="65000" sy="64000" flip="none" algn="tl"/>
                </a:blip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00000"/>
              </a:lnSpc>
              <a:defRPr/>
            </a:pPr>
            <a:r>
              <a:rPr lang="en-MY" sz="4400" dirty="0">
                <a:latin typeface="Arial" panose="020B0604020202020204" pitchFamily="34" charset="0"/>
              </a:rPr>
              <a:t>Interpretation of Haematocrit -</a:t>
            </a:r>
            <a:r>
              <a:rPr lang="en-MY" sz="4400" baseline="-25000" dirty="0">
                <a:latin typeface="Arial" panose="020B0604020202020204" pitchFamily="34" charset="0"/>
              </a:rPr>
              <a:t>3</a:t>
            </a:r>
            <a:endParaRPr lang="en-MY" sz="4400" baseline="-2500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938BE8C-27EE-4490-981B-190ADE1051E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4825" y="301313"/>
            <a:ext cx="847725" cy="1306512"/>
          </a:xfrm>
          <a:prstGeom prst="rect">
            <a:avLst/>
          </a:prstGeom>
          <a:ln w="38100" cap="sq">
            <a:solidFill>
              <a:srgbClr val="660066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9203D3BE-394A-4425-B36B-5C7B8072703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16856" y="2276287"/>
            <a:ext cx="9558288" cy="399649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93630992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29DDD23-0CA2-4ECB-BBCE-E65EDDCB913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4825" y="2121408"/>
            <a:ext cx="11182869" cy="4050792"/>
          </a:xfrm>
        </p:spPr>
        <p:txBody>
          <a:bodyPr>
            <a:normAutofit lnSpcReduction="10000"/>
          </a:bodyPr>
          <a:lstStyle/>
          <a:p>
            <a:pPr marL="365125" indent="-365125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800" b="0" i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Risk of fluid overload during critical and/or recovery phase if excessive fluid administer without monitoring.</a:t>
            </a:r>
          </a:p>
          <a:p>
            <a:pPr marL="365125" indent="-365125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US" sz="2800" b="0" i="0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65125" indent="-365125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800" dirty="0" err="1">
                <a:latin typeface="Arial" panose="020B0604020202020204" pitchFamily="34" charset="0"/>
                <a:cs typeface="Arial" panose="020B0604020202020204" pitchFamily="34" charset="0"/>
              </a:rPr>
              <a:t>V</a:t>
            </a:r>
            <a:r>
              <a:rPr lang="en-US" sz="2800" b="0" i="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enofix</a:t>
            </a:r>
            <a:r>
              <a:rPr lang="en-US" sz="2800" b="0" i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en-US" sz="2800" b="0" i="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branula</a:t>
            </a:r>
            <a:r>
              <a:rPr lang="en-US" sz="2800" b="0" i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or peripheral inserted central catheter (PICC) need to be removed once there is no indication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 to prevent nosocomial infection.</a:t>
            </a:r>
          </a:p>
          <a:p>
            <a:pPr marL="365125" indent="-365125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65125" indent="-365125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800" b="0" i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Small doses of IV frusemide 0.1 - 0.5 mg/kg/dose twice or thrice daily or a continuous infusion of frusemide 0.1 mg/kg/hour may be indicated for patients with fluid overload.</a:t>
            </a:r>
            <a:endParaRPr lang="en-MY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5BB9707-2E41-491C-8AA4-B2E4FB2BF0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B4805E-086F-46E6-BD18-BB79338A866C}" type="slidenum">
              <a:rPr lang="en-MY" smtClean="0"/>
              <a:t>23</a:t>
            </a:fld>
            <a:endParaRPr lang="en-MY"/>
          </a:p>
        </p:txBody>
      </p:sp>
      <p:sp>
        <p:nvSpPr>
          <p:cNvPr id="5" name="Title 3">
            <a:extLst>
              <a:ext uri="{FF2B5EF4-FFF2-40B4-BE49-F238E27FC236}">
                <a16:creationId xmlns:a16="http://schemas.microsoft.com/office/drawing/2014/main" id="{0F772C7B-DFB5-4B43-A7BD-17D2C5D0DCFE}"/>
              </a:ext>
            </a:extLst>
          </p:cNvPr>
          <p:cNvSpPr txBox="1">
            <a:spLocks/>
          </p:cNvSpPr>
          <p:nvPr/>
        </p:nvSpPr>
        <p:spPr>
          <a:xfrm>
            <a:off x="1446415" y="301757"/>
            <a:ext cx="10241279" cy="1306692"/>
          </a:xfrm>
          <a:prstGeom prst="rect">
            <a:avLst/>
          </a:prstGeom>
          <a:ln w="50800">
            <a:solidFill>
              <a:srgbClr val="660066"/>
            </a:solidFill>
          </a:ln>
        </p:spPr>
        <p:txBody>
          <a:bodyPr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800" b="1" kern="1200" cap="none" baseline="0">
                <a:blipFill>
                  <a:blip r:embed="rId2"/>
                  <a:tile tx="6350" ty="-127000" sx="65000" sy="64000" flip="none" algn="tl"/>
                </a:blip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00000"/>
              </a:lnSpc>
              <a:defRPr/>
            </a:pPr>
            <a:r>
              <a:rPr lang="en-MY" sz="4400" dirty="0">
                <a:latin typeface="Arial" panose="020B0604020202020204" pitchFamily="34" charset="0"/>
              </a:rPr>
              <a:t>Recovery Phase</a:t>
            </a:r>
            <a:endParaRPr lang="en-MY" sz="440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241EB51-CA75-41A1-89B7-92C9B7935FC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4825" y="301313"/>
            <a:ext cx="847725" cy="1306512"/>
          </a:xfrm>
          <a:prstGeom prst="rect">
            <a:avLst/>
          </a:prstGeom>
          <a:ln w="38100" cap="sq">
            <a:solidFill>
              <a:srgbClr val="660066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50912531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3238FFA-F89A-4C84-A4D4-4F40625C80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B4805E-086F-46E6-BD18-BB79338A866C}" type="slidenum">
              <a:rPr lang="en-MY" smtClean="0"/>
              <a:t>24</a:t>
            </a:fld>
            <a:endParaRPr lang="en-MY"/>
          </a:p>
        </p:txBody>
      </p:sp>
      <p:sp>
        <p:nvSpPr>
          <p:cNvPr id="6" name="Title 3">
            <a:extLst>
              <a:ext uri="{FF2B5EF4-FFF2-40B4-BE49-F238E27FC236}">
                <a16:creationId xmlns:a16="http://schemas.microsoft.com/office/drawing/2014/main" id="{C5013601-1982-4AA1-BBD5-2AF2C11E0C07}"/>
              </a:ext>
            </a:extLst>
          </p:cNvPr>
          <p:cNvSpPr txBox="1">
            <a:spLocks/>
          </p:cNvSpPr>
          <p:nvPr/>
        </p:nvSpPr>
        <p:spPr>
          <a:xfrm>
            <a:off x="1446415" y="301757"/>
            <a:ext cx="10241279" cy="1306692"/>
          </a:xfrm>
          <a:prstGeom prst="rect">
            <a:avLst/>
          </a:prstGeom>
          <a:ln w="50800">
            <a:solidFill>
              <a:srgbClr val="660066"/>
            </a:solidFill>
          </a:ln>
        </p:spPr>
        <p:txBody>
          <a:bodyPr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800" b="1" kern="1200" cap="none" baseline="0">
                <a:blipFill>
                  <a:blip r:embed="rId2"/>
                  <a:tile tx="6350" ty="-127000" sx="65000" sy="64000" flip="none" algn="tl"/>
                </a:blip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00000"/>
              </a:lnSpc>
              <a:defRPr/>
            </a:pPr>
            <a:r>
              <a:rPr lang="en-MY" sz="4400" dirty="0">
                <a:latin typeface="Arial" panose="020B0604020202020204" pitchFamily="34" charset="0"/>
              </a:rPr>
              <a:t>When to Discharge</a:t>
            </a:r>
            <a:endParaRPr lang="en-MY" sz="440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7CC4310-9908-4080-A92B-CE3C68B0CE6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4825" y="301313"/>
            <a:ext cx="847725" cy="1306512"/>
          </a:xfrm>
          <a:prstGeom prst="rect">
            <a:avLst/>
          </a:prstGeom>
          <a:ln w="38100" cap="sq">
            <a:solidFill>
              <a:srgbClr val="660066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F4327C0D-C7A4-4A48-903E-4F1A402D3DC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82083" y="2145554"/>
            <a:ext cx="10227834" cy="391109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26103466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F28629B-6007-43EC-93E2-E14F1EEA7A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7270" y="2221992"/>
            <a:ext cx="11160424" cy="4050792"/>
          </a:xfrm>
        </p:spPr>
        <p:txBody>
          <a:bodyPr>
            <a:normAutofit lnSpcReduction="10000"/>
          </a:bodyPr>
          <a:lstStyle/>
          <a:p>
            <a:pPr marL="365125" indent="-365125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MY" sz="2800" dirty="0">
                <a:latin typeface="Arial" panose="020B0604020202020204" pitchFamily="34" charset="0"/>
                <a:cs typeface="Arial" panose="020B0604020202020204" pitchFamily="34" charset="0"/>
              </a:rPr>
              <a:t>Appropriate clinical &amp; laboratory monitoring is crucial during critical phase to ensure early detection of severe disease &amp; prevent complications.</a:t>
            </a:r>
          </a:p>
          <a:p>
            <a:pPr marL="365125" indent="-365125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MY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65125" indent="-365125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MY" sz="2800" dirty="0">
                <a:latin typeface="Arial" panose="020B0604020202020204" pitchFamily="34" charset="0"/>
                <a:cs typeface="Arial" panose="020B0604020202020204" pitchFamily="34" charset="0"/>
              </a:rPr>
              <a:t>Judicious &amp; calculated fluid management &amp; selection of types of fluids play an important role in the management of dengue in children.</a:t>
            </a:r>
          </a:p>
          <a:p>
            <a:pPr marL="365125" indent="-365125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MY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65125" indent="-365125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MY" sz="2800" dirty="0">
                <a:latin typeface="Arial" panose="020B0604020202020204" pitchFamily="34" charset="0"/>
                <a:cs typeface="Arial" panose="020B0604020202020204" pitchFamily="34" charset="0"/>
              </a:rPr>
              <a:t>Children with severe disease should be monitored &amp; treated in ICU or high dependency unit.</a:t>
            </a:r>
          </a:p>
          <a:p>
            <a:pPr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MY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9E75396-1620-430A-B40B-CB22F82A1B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B4805E-086F-46E6-BD18-BB79338A866C}" type="slidenum">
              <a:rPr lang="en-MY" smtClean="0"/>
              <a:t>25</a:t>
            </a:fld>
            <a:endParaRPr lang="en-MY"/>
          </a:p>
        </p:txBody>
      </p:sp>
      <p:sp>
        <p:nvSpPr>
          <p:cNvPr id="7" name="Title 3">
            <a:extLst>
              <a:ext uri="{FF2B5EF4-FFF2-40B4-BE49-F238E27FC236}">
                <a16:creationId xmlns:a16="http://schemas.microsoft.com/office/drawing/2014/main" id="{FF80E211-AD7E-4A2B-9867-27695E5CD155}"/>
              </a:ext>
            </a:extLst>
          </p:cNvPr>
          <p:cNvSpPr txBox="1">
            <a:spLocks/>
          </p:cNvSpPr>
          <p:nvPr/>
        </p:nvSpPr>
        <p:spPr>
          <a:xfrm>
            <a:off x="1446415" y="301757"/>
            <a:ext cx="10241279" cy="1306692"/>
          </a:xfrm>
          <a:prstGeom prst="rect">
            <a:avLst/>
          </a:prstGeom>
          <a:ln w="50800">
            <a:solidFill>
              <a:srgbClr val="660066"/>
            </a:solidFill>
          </a:ln>
        </p:spPr>
        <p:txBody>
          <a:bodyPr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800" b="1" kern="1200" cap="none" baseline="0">
                <a:blipFill>
                  <a:blip r:embed="rId2"/>
                  <a:tile tx="6350" ty="-127000" sx="65000" sy="64000" flip="none" algn="tl"/>
                </a:blip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00000"/>
              </a:lnSpc>
              <a:defRPr/>
            </a:pPr>
            <a:r>
              <a:rPr lang="en-MY" sz="4400" dirty="0">
                <a:latin typeface="Arial" panose="020B0604020202020204" pitchFamily="34" charset="0"/>
              </a:rPr>
              <a:t>Take Home Messages</a:t>
            </a:r>
            <a:endParaRPr lang="en-MY" sz="4400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80D499B-BB36-4B5A-82E8-38B4B98AF97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4825" y="301313"/>
            <a:ext cx="847725" cy="1306512"/>
          </a:xfrm>
          <a:prstGeom prst="rect">
            <a:avLst/>
          </a:prstGeom>
          <a:ln w="38100" cap="sq">
            <a:solidFill>
              <a:srgbClr val="660066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78315743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538875-318A-40BE-900F-9BA2461BA77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51560" y="1432223"/>
            <a:ext cx="9966960" cy="2823893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MY" sz="8800" dirty="0"/>
              <a:t>Thank you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053D7A7-A913-4CB9-9CA4-5BAA09EFD98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78813" y="669925"/>
            <a:ext cx="3543300" cy="54578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A82BCB8-6E9C-464F-B345-A6CBE7D837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B4805E-086F-46E6-BD18-BB79338A866C}" type="slidenum">
              <a:rPr lang="en-MY" smtClean="0"/>
              <a:t>3</a:t>
            </a:fld>
            <a:endParaRPr lang="en-MY"/>
          </a:p>
        </p:txBody>
      </p:sp>
      <p:sp>
        <p:nvSpPr>
          <p:cNvPr id="6" name="Title 3">
            <a:extLst>
              <a:ext uri="{FF2B5EF4-FFF2-40B4-BE49-F238E27FC236}">
                <a16:creationId xmlns:a16="http://schemas.microsoft.com/office/drawing/2014/main" id="{166BC39D-92E5-474A-9102-370212071AD8}"/>
              </a:ext>
            </a:extLst>
          </p:cNvPr>
          <p:cNvSpPr txBox="1">
            <a:spLocks/>
          </p:cNvSpPr>
          <p:nvPr/>
        </p:nvSpPr>
        <p:spPr>
          <a:xfrm>
            <a:off x="1446415" y="301757"/>
            <a:ext cx="3883961" cy="1306692"/>
          </a:xfrm>
          <a:prstGeom prst="rect">
            <a:avLst/>
          </a:prstGeom>
          <a:ln w="50800">
            <a:solidFill>
              <a:srgbClr val="660066"/>
            </a:solidFill>
          </a:ln>
        </p:spPr>
        <p:txBody>
          <a:bodyPr anchor="ctr">
            <a:normAutofit fontScale="77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800" b="1" kern="1200" cap="none" baseline="0">
                <a:blipFill>
                  <a:blip r:embed="rId2"/>
                  <a:tile tx="6350" ty="-127000" sx="65000" sy="64000" flip="none" algn="tl"/>
                </a:blip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00000"/>
              </a:lnSpc>
              <a:defRPr/>
            </a:pPr>
            <a:r>
              <a:rPr lang="en-US" dirty="0"/>
              <a:t>Different Phases of Dengue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EA128F1-63D8-4E88-806A-9411E308CC1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4825" y="301313"/>
            <a:ext cx="847725" cy="1306512"/>
          </a:xfrm>
          <a:prstGeom prst="rect">
            <a:avLst/>
          </a:prstGeom>
          <a:ln w="38100" cap="sq">
            <a:solidFill>
              <a:srgbClr val="660066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79CA8A71-39D3-4D62-8367-6FBF79FE47D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58179" y="284058"/>
            <a:ext cx="6365226" cy="608847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E7EBC06E-832F-40B3-A09B-527CC7A9C8EF}"/>
              </a:ext>
            </a:extLst>
          </p:cNvPr>
          <p:cNvSpPr/>
          <p:nvPr/>
        </p:nvSpPr>
        <p:spPr>
          <a:xfrm>
            <a:off x="504824" y="6149951"/>
            <a:ext cx="4825551" cy="48795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Adapted: </a:t>
            </a:r>
            <a:r>
              <a:rPr lang="en-US" sz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World Health Organization. Handbook for Clinical Management of Dengue. Geneva: WHO;  2012</a:t>
            </a:r>
          </a:p>
        </p:txBody>
      </p:sp>
    </p:spTree>
    <p:extLst>
      <p:ext uri="{BB962C8B-B14F-4D97-AF65-F5344CB8AC3E}">
        <p14:creationId xmlns:p14="http://schemas.microsoft.com/office/powerpoint/2010/main" val="9857988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D4E7C6-7FBD-C740-A818-48225F644EE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4825" y="1878676"/>
            <a:ext cx="11182869" cy="4522124"/>
          </a:xfrm>
        </p:spPr>
        <p:txBody>
          <a:bodyPr>
            <a:normAutofit fontScale="92500"/>
          </a:bodyPr>
          <a:lstStyle/>
          <a:p>
            <a:pPr marL="365125" indent="-365125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Children may present with acute febrile illnesses which may be difficult to differentiate from dengue infection at the initial stage.</a:t>
            </a:r>
          </a:p>
          <a:p>
            <a:pPr marL="365125" indent="-365125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65125" indent="-365125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During the first encounter, appropriate history taking &amp; examination should be performed to arrive at the diagnosis. </a:t>
            </a:r>
          </a:p>
          <a:p>
            <a:pPr marL="365125" indent="-365125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65125" indent="-365125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For paramedics who attend the child before a doctor, use the Checklist for Initial Assessment Dengue in Children for Paramedics to avoid missing diagnosis (refer to </a:t>
            </a:r>
            <a:r>
              <a:rPr lang="en-US" sz="3200" b="1" dirty="0">
                <a:latin typeface="Arial" panose="020B0604020202020204" pitchFamily="34" charset="0"/>
                <a:cs typeface="Arial" panose="020B0604020202020204" pitchFamily="34" charset="0"/>
              </a:rPr>
              <a:t>Appendix 4</a:t>
            </a: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).  </a:t>
            </a:r>
            <a:endParaRPr lang="en-MY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58FA4FE-9D12-4F88-9BA5-52016D9D8B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B4805E-086F-46E6-BD18-BB79338A866C}" type="slidenum">
              <a:rPr lang="en-MY" smtClean="0"/>
              <a:t>4</a:t>
            </a:fld>
            <a:endParaRPr lang="en-MY"/>
          </a:p>
        </p:txBody>
      </p:sp>
      <p:sp>
        <p:nvSpPr>
          <p:cNvPr id="7" name="Title 3">
            <a:extLst>
              <a:ext uri="{FF2B5EF4-FFF2-40B4-BE49-F238E27FC236}">
                <a16:creationId xmlns:a16="http://schemas.microsoft.com/office/drawing/2014/main" id="{3E551C7E-7844-4D97-93F0-A6C831DF5761}"/>
              </a:ext>
            </a:extLst>
          </p:cNvPr>
          <p:cNvSpPr txBox="1">
            <a:spLocks/>
          </p:cNvSpPr>
          <p:nvPr/>
        </p:nvSpPr>
        <p:spPr>
          <a:xfrm>
            <a:off x="1446415" y="301757"/>
            <a:ext cx="10241279" cy="1306692"/>
          </a:xfrm>
          <a:prstGeom prst="rect">
            <a:avLst/>
          </a:prstGeom>
          <a:ln w="50800">
            <a:solidFill>
              <a:srgbClr val="660066"/>
            </a:solidFill>
          </a:ln>
        </p:spPr>
        <p:txBody>
          <a:bodyPr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800" b="1" kern="1200" cap="none" baseline="0">
                <a:blipFill>
                  <a:blip r:embed="rId2"/>
                  <a:tile tx="6350" ty="-127000" sx="65000" sy="64000" flip="none" algn="tl"/>
                </a:blip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00000"/>
              </a:lnSpc>
              <a:defRPr/>
            </a:pPr>
            <a:r>
              <a:rPr lang="en-US" dirty="0"/>
              <a:t>Treatment of Febrile Phase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63B7520-1568-457C-9762-1A96FAEBC07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4825" y="301313"/>
            <a:ext cx="847725" cy="1306512"/>
          </a:xfrm>
          <a:prstGeom prst="rect">
            <a:avLst/>
          </a:prstGeom>
          <a:ln w="38100" cap="sq">
            <a:solidFill>
              <a:srgbClr val="660066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5445199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D4E7C6-7FBD-C740-A818-48225F644EE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4825" y="1945178"/>
            <a:ext cx="11182869" cy="4227022"/>
          </a:xfrm>
        </p:spPr>
        <p:txBody>
          <a:bodyPr>
            <a:normAutofit fontScale="92500"/>
          </a:bodyPr>
          <a:lstStyle/>
          <a:p>
            <a:pPr marL="365125" indent="-365125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Acetaminophen (paracetamol) may be used for the treatment of fever &amp; pain. </a:t>
            </a:r>
          </a:p>
          <a:p>
            <a:pPr marL="365125" indent="-365125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65125" indent="-365125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The dose in dengue needs to be adjusted since there is theoretical risk of liver injury. </a:t>
            </a:r>
          </a:p>
          <a:p>
            <a:pPr marL="365125" indent="-365125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65125" lvl="0" indent="-365125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The recommended dose is 10 mg/kg/dose, not more than 3 - 4 times in 24 hours in children.</a:t>
            </a:r>
            <a:r>
              <a:rPr lang="en-US" sz="2400" baseline="30000" dirty="0">
                <a:latin typeface="Arial" panose="020B0604020202020204" pitchFamily="34" charset="0"/>
                <a:cs typeface="Arial" panose="020B0604020202020204" pitchFamily="34" charset="0"/>
              </a:rPr>
              <a:t>10</a:t>
            </a:r>
          </a:p>
          <a:p>
            <a:pPr marL="365125" lvl="0" indent="-365125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65125" lvl="0" indent="-365125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Perform tepid sponging if the patient still has a high fever.</a:t>
            </a:r>
            <a:r>
              <a:rPr lang="en-US" sz="2400" baseline="30000" dirty="0">
                <a:latin typeface="Arial" panose="020B0604020202020204" pitchFamily="34" charset="0"/>
                <a:cs typeface="Arial" panose="020B0604020202020204" pitchFamily="34" charset="0"/>
              </a:rPr>
              <a:t>10</a:t>
            </a:r>
            <a:endParaRPr lang="en-MY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65125" indent="-365125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65125" indent="-365125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Do not prescribe acetylsalicylic acid (aspirin), ibuprofen or other non-steroidal anti-inflammatory agents (NSAIDs) or intramuscular injections, as these aggravate gastritis or bleeding.</a:t>
            </a:r>
            <a:r>
              <a:rPr lang="en-US" sz="2400" baseline="30000" dirty="0">
                <a:latin typeface="Arial" panose="020B0604020202020204" pitchFamily="34" charset="0"/>
                <a:cs typeface="Arial" panose="020B0604020202020204" pitchFamily="34" charset="0"/>
              </a:rPr>
              <a:t>10 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MY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MY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1162A68-2333-4502-83D4-2620C8A0EC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B4805E-086F-46E6-BD18-BB79338A866C}" type="slidenum">
              <a:rPr lang="en-MY" smtClean="0"/>
              <a:t>5</a:t>
            </a:fld>
            <a:endParaRPr lang="en-MY"/>
          </a:p>
        </p:txBody>
      </p:sp>
      <p:sp>
        <p:nvSpPr>
          <p:cNvPr id="7" name="Title 3">
            <a:extLst>
              <a:ext uri="{FF2B5EF4-FFF2-40B4-BE49-F238E27FC236}">
                <a16:creationId xmlns:a16="http://schemas.microsoft.com/office/drawing/2014/main" id="{A483469C-D14B-4423-AF35-DA84C4208BEE}"/>
              </a:ext>
            </a:extLst>
          </p:cNvPr>
          <p:cNvSpPr txBox="1">
            <a:spLocks/>
          </p:cNvSpPr>
          <p:nvPr/>
        </p:nvSpPr>
        <p:spPr>
          <a:xfrm>
            <a:off x="1446415" y="301757"/>
            <a:ext cx="10241279" cy="1306692"/>
          </a:xfrm>
          <a:prstGeom prst="rect">
            <a:avLst/>
          </a:prstGeom>
          <a:ln w="50800">
            <a:solidFill>
              <a:srgbClr val="660066"/>
            </a:solidFill>
          </a:ln>
        </p:spPr>
        <p:txBody>
          <a:bodyPr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800" b="1" kern="1200" cap="none" baseline="0">
                <a:blipFill>
                  <a:blip r:embed="rId3"/>
                  <a:tile tx="6350" ty="-127000" sx="65000" sy="64000" flip="none" algn="tl"/>
                </a:blip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00000"/>
              </a:lnSpc>
              <a:defRPr/>
            </a:pPr>
            <a:r>
              <a:rPr lang="en-US" dirty="0"/>
              <a:t>Treatment of Febrile Phase -</a:t>
            </a:r>
            <a:r>
              <a:rPr lang="en-US" baseline="-25000" dirty="0"/>
              <a:t>2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4CC0E77-2CED-4B72-9FE4-51332FEA893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4825" y="301313"/>
            <a:ext cx="847725" cy="1306512"/>
          </a:xfrm>
          <a:prstGeom prst="rect">
            <a:avLst/>
          </a:prstGeom>
          <a:ln w="38100" cap="sq">
            <a:solidFill>
              <a:srgbClr val="660066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B0C2EED1-8DB0-49C0-84B1-190D96C8E624}"/>
              </a:ext>
            </a:extLst>
          </p:cNvPr>
          <p:cNvSpPr/>
          <p:nvPr/>
        </p:nvSpPr>
        <p:spPr>
          <a:xfrm>
            <a:off x="504824" y="6249701"/>
            <a:ext cx="10600979" cy="48795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365125" indent="-365125" algn="just" eaLnBrk="1" fontAlgn="auto" hangingPunct="1">
              <a:spcBef>
                <a:spcPts val="0"/>
              </a:spcBef>
              <a:spcAft>
                <a:spcPts val="0"/>
              </a:spcAft>
              <a:buFont typeface="+mj-lt"/>
              <a:buAutoNum type="arabicPeriod" startAt="10"/>
              <a:tabLst>
                <a:tab pos="365125" algn="l"/>
              </a:tabLst>
              <a:defRPr/>
            </a:pPr>
            <a:r>
              <a:rPr lang="en-US" sz="11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Lucy CSL et al. World Health Organization; 2012</a:t>
            </a:r>
          </a:p>
        </p:txBody>
      </p:sp>
    </p:spTree>
    <p:extLst>
      <p:ext uri="{BB962C8B-B14F-4D97-AF65-F5344CB8AC3E}">
        <p14:creationId xmlns:p14="http://schemas.microsoft.com/office/powerpoint/2010/main" val="413817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CB84808-93C4-B544-A583-51244C970EB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4825" y="2121408"/>
            <a:ext cx="11182869" cy="4050792"/>
          </a:xfrm>
        </p:spPr>
        <p:txBody>
          <a:bodyPr>
            <a:normAutofit/>
          </a:bodyPr>
          <a:lstStyle/>
          <a:p>
            <a:pPr marL="365125" indent="-365125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Febrile Seizures</a:t>
            </a:r>
          </a:p>
          <a:p>
            <a:pPr marL="365125" lvl="1" indent="-36512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65125" indent="-365125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Dehydration secondary to poor feeding/vomiting/diarrhea</a:t>
            </a:r>
          </a:p>
          <a:p>
            <a:pPr marL="365125" indent="-365125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65125" indent="-365125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Development of warning signs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7ECE5F9-9A08-413D-97BF-2A9FD08F2E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B4805E-086F-46E6-BD18-BB79338A866C}" type="slidenum">
              <a:rPr lang="en-MY" smtClean="0"/>
              <a:t>6</a:t>
            </a:fld>
            <a:endParaRPr lang="en-MY"/>
          </a:p>
        </p:txBody>
      </p:sp>
      <p:sp>
        <p:nvSpPr>
          <p:cNvPr id="7" name="Title 3">
            <a:extLst>
              <a:ext uri="{FF2B5EF4-FFF2-40B4-BE49-F238E27FC236}">
                <a16:creationId xmlns:a16="http://schemas.microsoft.com/office/drawing/2014/main" id="{A08F610A-2B28-4A82-BD74-8C2D179148F3}"/>
              </a:ext>
            </a:extLst>
          </p:cNvPr>
          <p:cNvSpPr txBox="1">
            <a:spLocks/>
          </p:cNvSpPr>
          <p:nvPr/>
        </p:nvSpPr>
        <p:spPr>
          <a:xfrm>
            <a:off x="1446415" y="301757"/>
            <a:ext cx="10241279" cy="1306692"/>
          </a:xfrm>
          <a:prstGeom prst="rect">
            <a:avLst/>
          </a:prstGeom>
          <a:ln w="50800">
            <a:solidFill>
              <a:srgbClr val="660066"/>
            </a:solidFill>
          </a:ln>
        </p:spPr>
        <p:txBody>
          <a:bodyPr anchor="ctr">
            <a:normAutofit fontScale="92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800" b="1" kern="1200" cap="none" baseline="0">
                <a:blipFill>
                  <a:blip r:embed="rId3"/>
                  <a:tile tx="6350" ty="-127000" sx="65000" sy="64000" flip="none" algn="tl"/>
                </a:blip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00000"/>
              </a:lnSpc>
              <a:defRPr/>
            </a:pPr>
            <a:r>
              <a:rPr lang="en-US" dirty="0"/>
              <a:t>Complication During Febrile Phase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F786C68-761E-4447-82D9-DF83ED94C01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4825" y="301313"/>
            <a:ext cx="847725" cy="1306512"/>
          </a:xfrm>
          <a:prstGeom prst="rect">
            <a:avLst/>
          </a:prstGeom>
          <a:ln w="38100" cap="sq">
            <a:solidFill>
              <a:srgbClr val="660066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1402459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C3212C-8B3A-4426-B258-BB7B4205B97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4825" y="2144684"/>
            <a:ext cx="11182869" cy="4027516"/>
          </a:xfrm>
        </p:spPr>
        <p:txBody>
          <a:bodyPr>
            <a:normAutofit/>
          </a:bodyPr>
          <a:lstStyle/>
          <a:p>
            <a:pPr marL="365125" indent="-365125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3200" dirty="0">
                <a:latin typeface="Arial" panose="020B0604020202020204" pitchFamily="34" charset="0"/>
              </a:rPr>
              <a:t>V</a:t>
            </a:r>
            <a:r>
              <a:rPr lang="en-US" sz="3200" b="0" i="0" dirty="0">
                <a:effectLst/>
                <a:latin typeface="Arial" panose="020B0604020202020204" pitchFamily="34" charset="0"/>
              </a:rPr>
              <a:t>olume replacement with IV fluid therapy from this early stage may modify the course </a:t>
            </a:r>
            <a:r>
              <a:rPr lang="en-US" sz="3200" dirty="0">
                <a:latin typeface="Arial" panose="020B0604020202020204" pitchFamily="34" charset="0"/>
              </a:rPr>
              <a:t>&amp; </a:t>
            </a:r>
            <a:r>
              <a:rPr lang="en-US" sz="3200" b="0" i="0" dirty="0">
                <a:effectLst/>
                <a:latin typeface="Arial" panose="020B0604020202020204" pitchFamily="34" charset="0"/>
              </a:rPr>
              <a:t>severity of disease.</a:t>
            </a:r>
          </a:p>
          <a:p>
            <a:pPr marL="365125" indent="-365125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US" sz="3200" b="0" i="0" dirty="0">
              <a:effectLst/>
              <a:latin typeface="Arial" panose="020B0604020202020204" pitchFamily="34" charset="0"/>
            </a:endParaRPr>
          </a:p>
          <a:p>
            <a:pPr marL="365125" indent="-365125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3200" dirty="0">
                <a:latin typeface="Arial" panose="020B0604020202020204" pitchFamily="34" charset="0"/>
              </a:rPr>
              <a:t>Degree of dehydration should be assessed if vitals are stable but HCT is climbing up in children.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US" sz="3200" b="0" i="0" dirty="0">
              <a:effectLst/>
              <a:latin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MY" sz="32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3E1D1EC-AAC9-48B3-883E-0D97BE2CA1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B4805E-086F-46E6-BD18-BB79338A866C}" type="slidenum">
              <a:rPr lang="en-MY" smtClean="0"/>
              <a:t>7</a:t>
            </a:fld>
            <a:endParaRPr lang="en-MY"/>
          </a:p>
        </p:txBody>
      </p:sp>
      <p:sp>
        <p:nvSpPr>
          <p:cNvPr id="5" name="Title 3">
            <a:extLst>
              <a:ext uri="{FF2B5EF4-FFF2-40B4-BE49-F238E27FC236}">
                <a16:creationId xmlns:a16="http://schemas.microsoft.com/office/drawing/2014/main" id="{4F48040A-A951-47A2-A8EE-4E4B7AD14554}"/>
              </a:ext>
            </a:extLst>
          </p:cNvPr>
          <p:cNvSpPr txBox="1">
            <a:spLocks/>
          </p:cNvSpPr>
          <p:nvPr/>
        </p:nvSpPr>
        <p:spPr>
          <a:xfrm>
            <a:off x="1446415" y="301757"/>
            <a:ext cx="10241279" cy="1306692"/>
          </a:xfrm>
          <a:prstGeom prst="rect">
            <a:avLst/>
          </a:prstGeom>
          <a:ln w="50800">
            <a:solidFill>
              <a:srgbClr val="660066"/>
            </a:solidFill>
          </a:ln>
        </p:spPr>
        <p:txBody>
          <a:bodyPr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800" b="1" kern="1200" cap="none" baseline="0">
                <a:blipFill>
                  <a:blip r:embed="rId2"/>
                  <a:tile tx="6350" ty="-127000" sx="65000" sy="64000" flip="none" algn="tl"/>
                </a:blip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00000"/>
              </a:lnSpc>
              <a:defRPr/>
            </a:pPr>
            <a:r>
              <a:rPr lang="en-US" dirty="0"/>
              <a:t>Treatment of Warning Signs</a:t>
            </a:r>
            <a:endParaRPr lang="en-US" baseline="-2500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5C23700-8589-4C9C-A923-FB75DC5BD2D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4825" y="301313"/>
            <a:ext cx="847725" cy="1306512"/>
          </a:xfrm>
          <a:prstGeom prst="rect">
            <a:avLst/>
          </a:prstGeom>
          <a:ln w="38100" cap="sq">
            <a:solidFill>
              <a:srgbClr val="660066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08859131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3E1D1EC-AAC9-48B3-883E-0D97BE2CA1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B4805E-086F-46E6-BD18-BB79338A866C}" type="slidenum">
              <a:rPr lang="en-MY" smtClean="0"/>
              <a:t>8</a:t>
            </a:fld>
            <a:endParaRPr lang="en-MY"/>
          </a:p>
        </p:txBody>
      </p:sp>
      <p:sp>
        <p:nvSpPr>
          <p:cNvPr id="5" name="Title 3">
            <a:extLst>
              <a:ext uri="{FF2B5EF4-FFF2-40B4-BE49-F238E27FC236}">
                <a16:creationId xmlns:a16="http://schemas.microsoft.com/office/drawing/2014/main" id="{4F48040A-A951-47A2-A8EE-4E4B7AD14554}"/>
              </a:ext>
            </a:extLst>
          </p:cNvPr>
          <p:cNvSpPr txBox="1">
            <a:spLocks/>
          </p:cNvSpPr>
          <p:nvPr/>
        </p:nvSpPr>
        <p:spPr>
          <a:xfrm>
            <a:off x="1446415" y="301757"/>
            <a:ext cx="5004261" cy="1306692"/>
          </a:xfrm>
          <a:prstGeom prst="rect">
            <a:avLst/>
          </a:prstGeom>
          <a:ln w="50800">
            <a:solidFill>
              <a:srgbClr val="660066"/>
            </a:solidFill>
          </a:ln>
        </p:spPr>
        <p:txBody>
          <a:bodyPr anchor="ctr">
            <a:normAutofit fontScale="92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800" b="1" kern="1200" cap="none" baseline="0">
                <a:blipFill>
                  <a:blip r:embed="rId2"/>
                  <a:tile tx="6350" ty="-127000" sx="65000" sy="64000" flip="none" algn="tl"/>
                </a:blip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00000"/>
              </a:lnSpc>
              <a:defRPr/>
            </a:pPr>
            <a:r>
              <a:rPr lang="en-US" dirty="0"/>
              <a:t>Treatment of Warning Signs -</a:t>
            </a:r>
            <a:r>
              <a:rPr lang="en-US" baseline="-25000" dirty="0"/>
              <a:t>2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5C23700-8589-4C9C-A923-FB75DC5BD2D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4825" y="301313"/>
            <a:ext cx="847725" cy="1306512"/>
          </a:xfrm>
          <a:prstGeom prst="rect">
            <a:avLst/>
          </a:prstGeom>
          <a:ln w="38100" cap="sq">
            <a:solidFill>
              <a:srgbClr val="660066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7682688B-91F8-4206-913A-6D80DE0D81C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00305" y="130246"/>
            <a:ext cx="4710823" cy="661418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2682920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168D5DE-A33F-4911-A0E0-0AAE0DB5ACF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4825" y="2121408"/>
            <a:ext cx="11182869" cy="4050792"/>
          </a:xfrm>
        </p:spPr>
        <p:txBody>
          <a:bodyPr>
            <a:normAutofit lnSpcReduction="10000"/>
          </a:bodyPr>
          <a:lstStyle/>
          <a:p>
            <a:pPr marL="365125" indent="-365125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Appropriate  monitoring  is  recommended  to  enable  early  detection  of  severe  illness.</a:t>
            </a:r>
          </a:p>
          <a:p>
            <a:pPr marL="365125" indent="-365125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65125" indent="-365125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2 modalities of monitoring:</a:t>
            </a:r>
          </a:p>
          <a:p>
            <a:pPr marL="714375" lvl="1" indent="-349250" algn="just">
              <a:lnSpc>
                <a:spcPct val="10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en-MY" sz="2800" b="0" i="0" dirty="0">
                <a:effectLst/>
                <a:latin typeface="Arial" panose="020B0604020202020204" pitchFamily="34" charset="0"/>
              </a:rPr>
              <a:t>clinical - increased central to peripheral temperature gradient, bleeding episodes, hepatomegaly, pulse pressure &lt;20 mmHg, systolic BP &lt;90 mmHg</a:t>
            </a:r>
            <a:endParaRPr lang="en-US" sz="2800" dirty="0">
              <a:latin typeface="Arial" panose="020B0604020202020204" pitchFamily="34" charset="0"/>
            </a:endParaRPr>
          </a:p>
          <a:p>
            <a:pPr marL="714375" lvl="1" indent="-349250" algn="just">
              <a:lnSpc>
                <a:spcPct val="10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en-US" sz="2800" dirty="0">
                <a:latin typeface="Arial" panose="020B0604020202020204" pitchFamily="34" charset="0"/>
              </a:rPr>
              <a:t>l</a:t>
            </a:r>
            <a:r>
              <a:rPr lang="en-US" sz="2800" b="0" i="0" dirty="0">
                <a:effectLst/>
                <a:latin typeface="Arial" panose="020B0604020202020204" pitchFamily="34" charset="0"/>
              </a:rPr>
              <a:t>aboratory - white cell count &gt;5,000 /</a:t>
            </a:r>
            <a:r>
              <a:rPr lang="en-US" sz="2800" b="0" i="0" dirty="0" err="1">
                <a:effectLst/>
                <a:latin typeface="Arial" panose="020B0604020202020204" pitchFamily="34" charset="0"/>
              </a:rPr>
              <a:t>μL</a:t>
            </a:r>
            <a:r>
              <a:rPr lang="en-US" sz="2800" b="0" i="0" dirty="0">
                <a:effectLst/>
                <a:latin typeface="Arial" panose="020B0604020202020204" pitchFamily="34" charset="0"/>
              </a:rPr>
              <a:t>, platelet ≤100,000 /</a:t>
            </a:r>
            <a:r>
              <a:rPr lang="en-US" sz="2800" b="0" i="0" dirty="0" err="1">
                <a:effectLst/>
                <a:latin typeface="Arial" panose="020B0604020202020204" pitchFamily="34" charset="0"/>
              </a:rPr>
              <a:t>μL</a:t>
            </a:r>
            <a:r>
              <a:rPr lang="en-US" sz="2800" b="0" i="0" dirty="0">
                <a:effectLst/>
                <a:latin typeface="Arial" panose="020B0604020202020204" pitchFamily="34" charset="0"/>
              </a:rPr>
              <a:t>, high serum lactate &amp; decreasing base excess</a:t>
            </a:r>
            <a:endParaRPr lang="en-MY" sz="28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7D4CD16-7A60-428B-BD59-CB803361EB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B4805E-086F-46E6-BD18-BB79338A866C}" type="slidenum">
              <a:rPr lang="en-MY" smtClean="0"/>
              <a:t>9</a:t>
            </a:fld>
            <a:endParaRPr lang="en-MY"/>
          </a:p>
        </p:txBody>
      </p:sp>
      <p:sp>
        <p:nvSpPr>
          <p:cNvPr id="5" name="Title 3">
            <a:extLst>
              <a:ext uri="{FF2B5EF4-FFF2-40B4-BE49-F238E27FC236}">
                <a16:creationId xmlns:a16="http://schemas.microsoft.com/office/drawing/2014/main" id="{EF6F4C6B-7077-4DBD-B281-87DB4B9A3C0F}"/>
              </a:ext>
            </a:extLst>
          </p:cNvPr>
          <p:cNvSpPr txBox="1">
            <a:spLocks/>
          </p:cNvSpPr>
          <p:nvPr/>
        </p:nvSpPr>
        <p:spPr>
          <a:xfrm>
            <a:off x="1446415" y="301757"/>
            <a:ext cx="10241279" cy="1306692"/>
          </a:xfrm>
          <a:prstGeom prst="rect">
            <a:avLst/>
          </a:prstGeom>
          <a:ln w="50800">
            <a:solidFill>
              <a:srgbClr val="660066"/>
            </a:solidFill>
          </a:ln>
        </p:spPr>
        <p:txBody>
          <a:bodyPr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800" b="1" kern="1200" cap="none" baseline="0">
                <a:blipFill>
                  <a:blip r:embed="rId2"/>
                  <a:tile tx="6350" ty="-127000" sx="65000" sy="64000" flip="none" algn="tl"/>
                </a:blip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00000"/>
              </a:lnSpc>
              <a:defRPr/>
            </a:pPr>
            <a:r>
              <a:rPr lang="en-MY" dirty="0"/>
              <a:t>In-patient Monitoring of Dengue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A068C8E-41DA-4885-B31E-FF5B94E31C0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4825" y="301313"/>
            <a:ext cx="847725" cy="1306512"/>
          </a:xfrm>
          <a:prstGeom prst="rect">
            <a:avLst/>
          </a:prstGeom>
          <a:ln w="38100" cap="sq">
            <a:solidFill>
              <a:srgbClr val="660066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65513624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ood Type">
  <a:themeElements>
    <a:clrScheme name="Wood Type">
      <a:dk1>
        <a:sysClr val="windowText" lastClr="000000"/>
      </a:dk1>
      <a:lt1>
        <a:sysClr val="window" lastClr="FFFFFF"/>
      </a:lt1>
      <a:dk2>
        <a:srgbClr val="84ACB6"/>
      </a:dk2>
      <a:lt2>
        <a:srgbClr val="EBE9DD"/>
      </a:lt2>
      <a:accent1>
        <a:srgbClr val="6F8183"/>
      </a:accent1>
      <a:accent2>
        <a:srgbClr val="967E96"/>
      </a:accent2>
      <a:accent3>
        <a:srgbClr val="CCC893"/>
      </a:accent3>
      <a:accent4>
        <a:srgbClr val="A54D74"/>
      </a:accent4>
      <a:accent5>
        <a:srgbClr val="949C6B"/>
      </a:accent5>
      <a:accent6>
        <a:srgbClr val="766A50"/>
      </a:accent6>
      <a:hlink>
        <a:srgbClr val="CC6600"/>
      </a:hlink>
      <a:folHlink>
        <a:srgbClr val="777777"/>
      </a:folHlink>
    </a:clrScheme>
    <a:fontScheme name="Wood Type">
      <a:majorFont>
        <a:latin typeface="Century Gothic" panose="020B0502020202020204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man Old Style" panose="02050604050505020204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Wood Type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hade val="63000"/>
              </a:schemeClr>
              <a:schemeClr val="phClr">
                <a:tint val="10000"/>
                <a:satMod val="150000"/>
              </a:schemeClr>
            </a:duotone>
          </a:blip>
          <a:tile tx="0" ty="0" sx="60000" sy="59000" flip="none" algn="tl"/>
        </a:blipFill>
        <a:blipFill rotWithShape="1">
          <a:blip xmlns:r="http://schemas.openxmlformats.org/officeDocument/2006/relationships" r:embed="rId1">
            <a:duotone>
              <a:schemeClr val="phClr">
                <a:shade val="36000"/>
                <a:satMod val="120000"/>
              </a:schemeClr>
              <a:schemeClr val="phClr">
                <a:tint val="40000"/>
              </a:schemeClr>
            </a:duotone>
          </a:blip>
          <a:tile tx="0" ty="0" sx="60000" sy="59000" flip="none" algn="tl"/>
        </a:blip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softEdge rad="12700"/>
          </a:effectLst>
        </a:effectStyle>
        <a:effectStyle>
          <a:effectLst>
            <a:outerShdw blurRad="50800" dist="19050" dir="5400000" algn="tl" rotWithShape="0">
              <a:srgbClr val="000000">
                <a:alpha val="60000"/>
              </a:srgbClr>
            </a:outerShdw>
            <a:softEdge rad="12700"/>
          </a:effectLst>
        </a:effectStyle>
      </a:effectStyleLst>
      <a:bgFillStyleLst>
        <a:solidFill>
          <a:schemeClr val="phClr"/>
        </a:solidFill>
        <a:solidFill>
          <a:schemeClr val="phClr">
            <a:shade val="97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5000"/>
                <a:shade val="58000"/>
                <a:satMod val="120000"/>
              </a:schemeClr>
              <a:schemeClr val="phClr">
                <a:tint val="50000"/>
                <a:shade val="96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ood Type" id="{7ACABC62-BF99-48CF-A9DC-4DB89C7B13DC}" vid="{8E89CD47-BF55-4DDE-B823-2283AA7E769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Wood Type</Template>
  <TotalTime>2820</TotalTime>
  <Words>1145</Words>
  <Application>Microsoft Office PowerPoint</Application>
  <PresentationFormat>Widescreen</PresentationFormat>
  <Paragraphs>186</Paragraphs>
  <Slides>26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4" baseType="lpstr">
      <vt:lpstr>Arial</vt:lpstr>
      <vt:lpstr>Bahnschrift SemiBold SemiConden</vt:lpstr>
      <vt:lpstr>Bookman Old Style</vt:lpstr>
      <vt:lpstr>Calibri</vt:lpstr>
      <vt:lpstr>Century Gothic</vt:lpstr>
      <vt:lpstr>Courier New</vt:lpstr>
      <vt:lpstr>Wingdings</vt:lpstr>
      <vt:lpstr>Wood Type</vt:lpstr>
      <vt:lpstr>MANAGEMENT OF DENGUE (PART 2)  Dr. Suhaimi Mahmud Consultant Emergency Physician Hospital Tuanku Jaafar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Thank you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MONITORING AND TREATMENT OF DENGUE IN CHILDREN</dc:title>
  <dc:creator>suhaimi mahmud</dc:creator>
  <cp:lastModifiedBy>Siti Aishah Fadzilah</cp:lastModifiedBy>
  <cp:revision>7</cp:revision>
  <dcterms:created xsi:type="dcterms:W3CDTF">2022-03-09T04:16:37Z</dcterms:created>
  <dcterms:modified xsi:type="dcterms:W3CDTF">2022-03-16T09:08:51Z</dcterms:modified>
</cp:coreProperties>
</file>